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04" r:id="rId1"/>
  </p:sldMasterIdLst>
  <p:notesMasterIdLst>
    <p:notesMasterId r:id="rId12"/>
  </p:notesMasterIdLst>
  <p:sldIdLst>
    <p:sldId id="256" r:id="rId2"/>
    <p:sldId id="389" r:id="rId3"/>
    <p:sldId id="390" r:id="rId4"/>
    <p:sldId id="391" r:id="rId5"/>
    <p:sldId id="392" r:id="rId6"/>
    <p:sldId id="393" r:id="rId7"/>
    <p:sldId id="394" r:id="rId8"/>
    <p:sldId id="395" r:id="rId9"/>
    <p:sldId id="396" r:id="rId10"/>
    <p:sldId id="359"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70" d="100"/>
          <a:sy n="70" d="100"/>
        </p:scale>
        <p:origin x="-1386"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4/21/2020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a:defRPr/>
            </a:pPr>
            <a:fld id="{4A4CAE77-B8B1-49B7-9986-23DC29B73BCB}" type="datetime1">
              <a:rPr lang="en-US" smtClean="0"/>
              <a:pPr>
                <a:defRPr/>
              </a:pPr>
              <a:t>4/21/2020</a:t>
            </a:fld>
            <a:endParaRPr lang="en-US"/>
          </a:p>
        </p:txBody>
      </p:sp>
      <p:sp>
        <p:nvSpPr>
          <p:cNvPr id="17" name="Footer Placeholder 16"/>
          <p:cNvSpPr>
            <a:spLocks noGrp="1"/>
          </p:cNvSpPr>
          <p:nvPr>
            <p:ph type="ftr" sz="quarter" idx="11"/>
          </p:nvPr>
        </p:nvSpPr>
        <p:spPr/>
        <p:txBody>
          <a:bodyPr/>
          <a:lstStyle/>
          <a:p>
            <a:pPr>
              <a:defRPr/>
            </a:pPr>
            <a:r>
              <a:rPr lang="en-US" smtClean="0"/>
              <a:t>Author:RK</a:t>
            </a:r>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pPr>
              <a:defRPr/>
            </a:pPr>
            <a:fld id="{29E3B3A6-35C4-4A4A-A93B-FEA2E3D83467}" type="slidenum">
              <a:rPr lang="en-US" smtClean="0"/>
              <a:pPr>
                <a:defRPr/>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4/21/2020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4/21/2020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4/21/2020</a:t>
            </a:fld>
            <a:endParaRPr lang="en-US"/>
          </a:p>
        </p:txBody>
      </p:sp>
      <p:sp>
        <p:nvSpPr>
          <p:cNvPr id="5" name="Footer Placeholder 4"/>
          <p:cNvSpPr>
            <a:spLocks noGrp="1"/>
          </p:cNvSpPr>
          <p:nvPr>
            <p:ph type="ftr" sz="quarter" idx="11"/>
          </p:nvPr>
        </p:nvSpPr>
        <p:spPr/>
        <p:txBody>
          <a:bodyPr/>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86442F78-5EBF-4453-A097-83F2C8DFCA84}" type="datetime1">
              <a:rPr lang="en-US" smtClean="0"/>
              <a:pPr>
                <a:defRPr/>
              </a:pPr>
              <a:t>4/21/2020</a:t>
            </a:fld>
            <a:endParaRPr lang="en-US"/>
          </a:p>
        </p:txBody>
      </p:sp>
      <p:sp>
        <p:nvSpPr>
          <p:cNvPr id="5" name="Footer Placeholder 4"/>
          <p:cNvSpPr>
            <a:spLocks noGrp="1"/>
          </p:cNvSpPr>
          <p:nvPr>
            <p:ph type="ftr" sz="quarter" idx="11"/>
          </p:nvPr>
        </p:nvSpPr>
        <p:spPr>
          <a:xfrm>
            <a:off x="800100" y="6172200"/>
            <a:ext cx="4000500" cy="457200"/>
          </a:xfrm>
        </p:spPr>
        <p:txBody>
          <a:bodyPr/>
          <a:lstStyle/>
          <a:p>
            <a:pPr>
              <a:defRPr/>
            </a:pPr>
            <a:r>
              <a:rPr lang="en-US" smtClean="0"/>
              <a:t>Author:RK</a:t>
            </a:r>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pPr>
              <a:defRPr/>
            </a:pPr>
            <a:fld id="{30ECD9A4-5F66-4780-BB8E-330017FFA7D2}" type="slidenum">
              <a:rPr lang="en-US" smtClean="0"/>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fld id="{E7E1BEA8-81AC-4EAA-9B8B-C356D39A598C}" type="datetime1">
              <a:rPr lang="en-US" smtClean="0"/>
              <a:pPr>
                <a:defRPr/>
              </a:pPr>
              <a:t>4/21/2020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fld id="{0F274DF4-1E11-4BE5-94EE-68DC7FD66A04}" type="datetime1">
              <a:rPr lang="en-US" smtClean="0"/>
              <a:pPr>
                <a:defRPr/>
              </a:pPr>
              <a:t>4/21/2020</a:t>
            </a:fld>
            <a:endParaRPr lang="en-US"/>
          </a:p>
        </p:txBody>
      </p:sp>
      <p:sp>
        <p:nvSpPr>
          <p:cNvPr id="8" name="Footer Placeholder 7"/>
          <p:cNvSpPr>
            <a:spLocks noGrp="1"/>
          </p:cNvSpPr>
          <p:nvPr>
            <p:ph type="ftr" sz="quarter" idx="11"/>
          </p:nvPr>
        </p:nvSpPr>
        <p:spPr/>
        <p:txBody>
          <a:bodyPr/>
          <a:lstStyle/>
          <a:p>
            <a:pPr>
              <a:defRPr/>
            </a:pPr>
            <a:r>
              <a:rPr lang="en-US" smtClean="0"/>
              <a:t>Author:RK</a:t>
            </a:r>
            <a:endParaRPr lang="en-US"/>
          </a:p>
        </p:txBody>
      </p:sp>
      <p:sp>
        <p:nvSpPr>
          <p:cNvPr id="9" name="Slide Number Placeholder 8"/>
          <p:cNvSpPr>
            <a:spLocks noGrp="1"/>
          </p:cNvSpPr>
          <p:nvPr>
            <p:ph type="sldNum" sz="quarter" idx="12"/>
          </p:nvPr>
        </p:nvSpPr>
        <p:spPr/>
        <p:txBody>
          <a:bodyPr/>
          <a:lstStyle/>
          <a:p>
            <a:pPr>
              <a:defRPr/>
            </a:pPr>
            <a:fld id="{7E74873D-DF26-421D-BB7D-2443FD85D712}" type="slidenum">
              <a:rPr lang="en-US" smtClean="0"/>
              <a:pPr>
                <a:defRPr/>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4/21/2020</a:t>
            </a:fld>
            <a:endParaRPr lang="en-US"/>
          </a:p>
        </p:txBody>
      </p:sp>
      <p:sp>
        <p:nvSpPr>
          <p:cNvPr id="4" name="Footer Placeholder 3"/>
          <p:cNvSpPr>
            <a:spLocks noGrp="1"/>
          </p:cNvSpPr>
          <p:nvPr>
            <p:ph type="ftr" sz="quarter" idx="11"/>
          </p:nvPr>
        </p:nvSpPr>
        <p:spPr/>
        <p:txBody>
          <a:bodyPr/>
          <a:lstStyle/>
          <a:p>
            <a:pPr>
              <a:defRPr/>
            </a:pPr>
            <a:r>
              <a:rPr lang="en-US" smtClean="0"/>
              <a:t>Author:RK</a:t>
            </a:r>
            <a:endParaRPr lang="en-US"/>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7256AB-E1A6-415D-9F21-A517C3C15B98}" type="datetime1">
              <a:rPr lang="en-US" smtClean="0"/>
              <a:pPr>
                <a:defRPr/>
              </a:pPr>
              <a:t>4/21/2020</a:t>
            </a:fld>
            <a:endParaRPr lang="en-US"/>
          </a:p>
        </p:txBody>
      </p:sp>
      <p:sp>
        <p:nvSpPr>
          <p:cNvPr id="3" name="Footer Placeholder 2"/>
          <p:cNvSpPr>
            <a:spLocks noGrp="1"/>
          </p:cNvSpPr>
          <p:nvPr>
            <p:ph type="ftr" sz="quarter" idx="11"/>
          </p:nvPr>
        </p:nvSpPr>
        <p:spPr/>
        <p:txBody>
          <a:bodyPr/>
          <a:lstStyle/>
          <a:p>
            <a:pPr>
              <a:defRPr/>
            </a:pPr>
            <a:r>
              <a:rPr lang="en-US" smtClean="0"/>
              <a:t>Author:RK</a:t>
            </a:r>
            <a:endParaRPr lang="en-US"/>
          </a:p>
        </p:txBody>
      </p:sp>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A526942A-22AA-43F1-BB1B-25EDD8605733}" type="datetime1">
              <a:rPr lang="en-US" smtClean="0"/>
              <a:pPr>
                <a:defRPr/>
              </a:pPr>
              <a:t>4/21/2020</a:t>
            </a:fld>
            <a:endParaRPr lang="en-US"/>
          </a:p>
        </p:txBody>
      </p:sp>
      <p:sp>
        <p:nvSpPr>
          <p:cNvPr id="6" name="Footer Placeholder 5"/>
          <p:cNvSpPr>
            <a:spLocks noGrp="1"/>
          </p:cNvSpPr>
          <p:nvPr>
            <p:ph type="ftr" sz="quarter" idx="11"/>
          </p:nvPr>
        </p:nvSpPr>
        <p:spPr/>
        <p:txBody>
          <a:bodyPr/>
          <a:lstStyle/>
          <a:p>
            <a:pPr>
              <a:defRPr/>
            </a:pPr>
            <a:r>
              <a:rPr lang="en-US" smtClean="0"/>
              <a:t>Author:RK</a:t>
            </a:r>
            <a:endParaRPr lang="en-US"/>
          </a:p>
        </p:txBody>
      </p:sp>
      <p:sp>
        <p:nvSpPr>
          <p:cNvPr id="7" name="Slide Number Placeholder 6"/>
          <p:cNvSpPr>
            <a:spLocks noGrp="1"/>
          </p:cNvSpPr>
          <p:nvPr>
            <p:ph type="sldNum" sz="quarter" idx="12"/>
          </p:nvPr>
        </p:nvSpPr>
        <p:spPr/>
        <p:txBody>
          <a:bodyPr/>
          <a:lstStyle/>
          <a:p>
            <a:pPr>
              <a:defRPr/>
            </a:pPr>
            <a:fld id="{5C23F445-A553-4D3F-BF04-A18E2120CA02}" type="slidenum">
              <a:rPr lang="en-US" smtClean="0"/>
              <a:pPr>
                <a:defRPr/>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44528B13-61B8-4B34-AE66-FAA20D62E9E3}" type="datetime1">
              <a:rPr lang="en-US" smtClean="0"/>
              <a:pPr>
                <a:defRPr/>
              </a:pPr>
              <a:t>4/21/2020</a:t>
            </a:fld>
            <a:endParaRPr lang="en-US"/>
          </a:p>
        </p:txBody>
      </p:sp>
      <p:sp>
        <p:nvSpPr>
          <p:cNvPr id="6" name="Footer Placeholder 5"/>
          <p:cNvSpPr>
            <a:spLocks noGrp="1"/>
          </p:cNvSpPr>
          <p:nvPr>
            <p:ph type="ftr" sz="quarter" idx="11"/>
          </p:nvPr>
        </p:nvSpPr>
        <p:spPr>
          <a:xfrm>
            <a:off x="914400" y="6172200"/>
            <a:ext cx="3886200" cy="457200"/>
          </a:xfrm>
        </p:spPr>
        <p:txBody>
          <a:bodyPr/>
          <a:lstStyle/>
          <a:p>
            <a:pPr>
              <a:defRPr/>
            </a:pPr>
            <a:r>
              <a:rPr lang="en-US" smtClean="0"/>
              <a:t>Author:RK</a:t>
            </a:r>
            <a:endParaRPr lang="en-US"/>
          </a:p>
        </p:txBody>
      </p:sp>
      <p:sp>
        <p:nvSpPr>
          <p:cNvPr id="7" name="Slide Number Placeholder 6"/>
          <p:cNvSpPr>
            <a:spLocks noGrp="1"/>
          </p:cNvSpPr>
          <p:nvPr>
            <p:ph type="sldNum" sz="quarter" idx="12"/>
          </p:nvPr>
        </p:nvSpPr>
        <p:spPr>
          <a:xfrm>
            <a:off x="146304" y="6208776"/>
            <a:ext cx="457200" cy="457200"/>
          </a:xfrm>
        </p:spPr>
        <p:txBody>
          <a:bodyPr/>
          <a:lstStyle/>
          <a:p>
            <a:pPr>
              <a:defRPr/>
            </a:pPr>
            <a:fld id="{5F7CE51B-D314-4748-A7FB-C6BBF3CC08C9}" type="slidenum">
              <a:rPr lang="en-US" smtClean="0"/>
              <a:pPr>
                <a:defRPr/>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defRPr/>
            </a:pPr>
            <a:fld id="{DA77A13B-D29E-4A31-9A3D-BDF778EEE264}" type="datetime1">
              <a:rPr lang="en-US" smtClean="0"/>
              <a:pPr>
                <a:defRPr/>
              </a:pPr>
              <a:t>4/21/2020</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pPr>
              <a:defRPr/>
            </a:pPr>
            <a:r>
              <a:rPr lang="en-US" smtClean="0"/>
              <a:t>Author:RK</a:t>
            </a:r>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405" r:id="rId1"/>
    <p:sldLayoutId id="2147484406" r:id="rId2"/>
    <p:sldLayoutId id="2147484407" r:id="rId3"/>
    <p:sldLayoutId id="2147484408" r:id="rId4"/>
    <p:sldLayoutId id="2147484409" r:id="rId5"/>
    <p:sldLayoutId id="2147484410" r:id="rId6"/>
    <p:sldLayoutId id="2147484411" r:id="rId7"/>
    <p:sldLayoutId id="2147484412" r:id="rId8"/>
    <p:sldLayoutId id="2147484413" r:id="rId9"/>
    <p:sldLayoutId id="2147484414" r:id="rId10"/>
    <p:sldLayoutId id="2147484415" r:id="rId11"/>
  </p:sldLayoutIdLst>
  <p:hf hdr="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2"/>
          <p:cNvSpPr>
            <a:spLocks noGrp="1"/>
          </p:cNvSpPr>
          <p:nvPr>
            <p:ph type="subTitle" idx="1"/>
          </p:nvPr>
        </p:nvSpPr>
        <p:spPr>
          <a:xfrm>
            <a:off x="914400" y="3124200"/>
            <a:ext cx="6934200" cy="3200400"/>
          </a:xfrm>
        </p:spPr>
        <p:txBody>
          <a:bodyPr>
            <a:normAutofit/>
          </a:bodyPr>
          <a:lstStyle/>
          <a:p>
            <a:pPr eaLnBrk="1" hangingPunct="1"/>
            <a:endParaRPr lang="en-US" sz="4000" b="1" u="sng" dirty="0">
              <a:solidFill>
                <a:srgbClr val="FFFF00"/>
              </a:solidFill>
            </a:endParaRPr>
          </a:p>
          <a:p>
            <a:pPr eaLnBrk="1" hangingPunct="1"/>
            <a:r>
              <a:rPr lang="en-US" sz="2700" b="1" u="sng" dirty="0">
                <a:solidFill>
                  <a:srgbClr val="FF0000"/>
                </a:solidFill>
              </a:rPr>
              <a:t>Prepared By</a:t>
            </a:r>
          </a:p>
          <a:p>
            <a:pPr eaLnBrk="1" hangingPunct="1">
              <a:spcBef>
                <a:spcPts val="200"/>
              </a:spcBef>
            </a:pPr>
            <a:r>
              <a:rPr lang="en-US" sz="2700" b="1" dirty="0">
                <a:solidFill>
                  <a:srgbClr val="FF0000"/>
                </a:solidFill>
              </a:rPr>
              <a:t> Dr. SHAHID IQBAL </a:t>
            </a:r>
          </a:p>
          <a:p>
            <a:pPr eaLnBrk="1" hangingPunct="1">
              <a:spcBef>
                <a:spcPts val="200"/>
              </a:spcBef>
            </a:pPr>
            <a:r>
              <a:rPr lang="en-US" sz="1800" b="1" dirty="0">
                <a:solidFill>
                  <a:srgbClr val="FF0000"/>
                </a:solidFill>
              </a:rPr>
              <a:t>Guest Faculty</a:t>
            </a:r>
          </a:p>
          <a:p>
            <a:pPr eaLnBrk="1" hangingPunct="1">
              <a:spcBef>
                <a:spcPts val="200"/>
              </a:spcBef>
            </a:pPr>
            <a:r>
              <a:rPr lang="en-US" sz="1800" b="1" dirty="0">
                <a:solidFill>
                  <a:srgbClr val="FF0000"/>
                </a:solidFill>
              </a:rPr>
              <a:t>Marwari College, </a:t>
            </a:r>
            <a:r>
              <a:rPr lang="en-US" sz="1800" b="1" dirty="0" err="1">
                <a:solidFill>
                  <a:srgbClr val="FF0000"/>
                </a:solidFill>
              </a:rPr>
              <a:t>Darbhanga</a:t>
            </a:r>
            <a:r>
              <a:rPr lang="en-US" sz="1800" b="1" dirty="0">
                <a:solidFill>
                  <a:srgbClr val="FF0000"/>
                </a:solidFill>
              </a:rPr>
              <a:t>,</a:t>
            </a:r>
          </a:p>
          <a:p>
            <a:pPr eaLnBrk="1" hangingPunct="1">
              <a:spcBef>
                <a:spcPts val="200"/>
              </a:spcBef>
            </a:pPr>
            <a:r>
              <a:rPr lang="en-US" sz="1800" b="1" dirty="0">
                <a:solidFill>
                  <a:srgbClr val="FF0000"/>
                </a:solidFill>
              </a:rPr>
              <a:t>Mobile No. and </a:t>
            </a:r>
            <a:r>
              <a:rPr lang="en-US" sz="1800" b="1" dirty="0" err="1">
                <a:solidFill>
                  <a:srgbClr val="FF0000"/>
                </a:solidFill>
              </a:rPr>
              <a:t>Whatsup</a:t>
            </a:r>
            <a:r>
              <a:rPr lang="en-US" sz="1800" b="1" dirty="0">
                <a:solidFill>
                  <a:srgbClr val="FF0000"/>
                </a:solidFill>
              </a:rPr>
              <a:t> No. : 7004160257</a:t>
            </a:r>
          </a:p>
          <a:p>
            <a:pPr eaLnBrk="1" hangingPunct="1">
              <a:spcBef>
                <a:spcPts val="200"/>
              </a:spcBef>
            </a:pPr>
            <a:r>
              <a:rPr lang="en-US" sz="1800" b="1" dirty="0">
                <a:solidFill>
                  <a:srgbClr val="FF0000"/>
                </a:solidFill>
              </a:rPr>
              <a:t>Email ID: shahidlnmu@gmail.com</a:t>
            </a:r>
          </a:p>
          <a:p>
            <a:pPr eaLnBrk="1" hangingPunct="1">
              <a:spcBef>
                <a:spcPts val="200"/>
              </a:spcBef>
            </a:pPr>
            <a:endParaRPr lang="en-US" sz="2500" b="1" dirty="0">
              <a:solidFill>
                <a:srgbClr val="FF0000"/>
              </a:solidFill>
            </a:endParaRPr>
          </a:p>
          <a:p>
            <a:pPr eaLnBrk="1" hangingPunct="1"/>
            <a:endParaRPr lang="en-US" b="1" dirty="0">
              <a:solidFill>
                <a:srgbClr val="FFFF00"/>
              </a:solidFill>
            </a:endParaRPr>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
        <p:nvSpPr>
          <p:cNvPr id="10" name="Title 5"/>
          <p:cNvSpPr>
            <a:spLocks noGrp="1"/>
          </p:cNvSpPr>
          <p:nvPr>
            <p:ph type="ctrTitle"/>
          </p:nvPr>
        </p:nvSpPr>
        <p:spPr>
          <a:xfrm>
            <a:off x="304800" y="838200"/>
            <a:ext cx="8458200" cy="1981200"/>
          </a:xfrm>
        </p:spPr>
        <p:txBody>
          <a:bodyPr>
            <a:noAutofit/>
          </a:bodyPr>
          <a:lstStyle/>
          <a:p>
            <a:r>
              <a:rPr lang="en-US" sz="2600" b="1" u="sng" dirty="0" smtClean="0">
                <a:solidFill>
                  <a:srgbClr val="FF0000"/>
                </a:solidFill>
              </a:rPr>
              <a:t/>
            </a:r>
            <a:br>
              <a:rPr lang="en-US" sz="2600" b="1" u="sng" dirty="0" smtClean="0">
                <a:solidFill>
                  <a:srgbClr val="FF0000"/>
                </a:solidFill>
              </a:rPr>
            </a:br>
            <a:r>
              <a:rPr lang="en-US" sz="2600" b="1" u="sng" dirty="0" smtClean="0">
                <a:solidFill>
                  <a:srgbClr val="FF0000"/>
                </a:solidFill>
              </a:rPr>
              <a:t>WELCOME</a:t>
            </a:r>
            <a:r>
              <a:rPr lang="en-US" sz="2600" dirty="0">
                <a:solidFill>
                  <a:srgbClr val="FF0000"/>
                </a:solidFill>
              </a:rPr>
              <a:t/>
            </a:r>
            <a:br>
              <a:rPr lang="en-US" sz="2600" dirty="0">
                <a:solidFill>
                  <a:srgbClr val="FF0000"/>
                </a:solidFill>
              </a:rPr>
            </a:br>
            <a:r>
              <a:rPr lang="en-US" sz="2600" b="1" dirty="0">
                <a:solidFill>
                  <a:schemeClr val="tx1"/>
                </a:solidFill>
              </a:rPr>
              <a:t>Class: </a:t>
            </a:r>
            <a:r>
              <a:rPr lang="en-US" sz="2600" b="1" dirty="0" err="1">
                <a:solidFill>
                  <a:schemeClr val="tx1"/>
                </a:solidFill>
              </a:rPr>
              <a:t>B.Com</a:t>
            </a:r>
            <a:r>
              <a:rPr lang="en-US" sz="2600" b="1" dirty="0">
                <a:solidFill>
                  <a:schemeClr val="tx1"/>
                </a:solidFill>
              </a:rPr>
              <a:t> – Part-1 </a:t>
            </a:r>
            <a:br>
              <a:rPr lang="en-US" sz="2600" b="1" dirty="0">
                <a:solidFill>
                  <a:schemeClr val="tx1"/>
                </a:solidFill>
              </a:rPr>
            </a:br>
            <a:r>
              <a:rPr lang="en-US" sz="2600" b="1" dirty="0">
                <a:solidFill>
                  <a:schemeClr val="tx1"/>
                </a:solidFill>
              </a:rPr>
              <a:t>Subject: Financial Accounting</a:t>
            </a:r>
            <a:r>
              <a:rPr lang="en-US" sz="2600" dirty="0"/>
              <a:t/>
            </a:r>
            <a:br>
              <a:rPr lang="en-US" sz="2600" dirty="0"/>
            </a:br>
            <a:r>
              <a:rPr lang="en-US" sz="2400" b="1" dirty="0" smtClean="0">
                <a:solidFill>
                  <a:srgbClr val="FFFF00"/>
                </a:solidFill>
              </a:rPr>
              <a:t>Topic: Branch Accounts </a:t>
            </a:r>
            <a:r>
              <a:rPr sz="2400" b="1" smtClean="0">
                <a:solidFill>
                  <a:srgbClr val="FFFF00"/>
                </a:solidFill>
              </a:rPr>
              <a:t>– Accounting for </a:t>
            </a:r>
            <a:r>
              <a:rPr sz="2400" b="1" smtClean="0">
                <a:solidFill>
                  <a:srgbClr val="FFFF00"/>
                </a:solidFill>
              </a:rPr>
              <a:t>Independent </a:t>
            </a:r>
            <a:r>
              <a:rPr sz="2400" b="1" smtClean="0">
                <a:solidFill>
                  <a:srgbClr val="FFFF00"/>
                </a:solidFill>
              </a:rPr>
              <a:t>Branches </a:t>
            </a:r>
            <a:r>
              <a:rPr lang="en-US" sz="2600" b="1" dirty="0" smtClean="0">
                <a:solidFill>
                  <a:srgbClr val="00B050"/>
                </a:solidFill>
              </a:rPr>
              <a:t/>
            </a:r>
            <a:br>
              <a:rPr lang="en-US" sz="2600" b="1" dirty="0" smtClean="0">
                <a:solidFill>
                  <a:srgbClr val="00B050"/>
                </a:solidFill>
              </a:rPr>
            </a:br>
            <a:endParaRPr lang="en-US" sz="2600" b="1" dirty="0">
              <a:solidFill>
                <a:srgbClr val="00B050"/>
              </a:solidFill>
            </a:endParaRPr>
          </a:p>
        </p:txBody>
      </p:sp>
    </p:spTree>
  </p:cSld>
  <p:clrMapOvr>
    <a:masterClrMapping/>
  </p:clrMapOvr>
  <p:transition spd="slow">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62200"/>
            <a:ext cx="7772400" cy="1143000"/>
          </a:xfrm>
        </p:spPr>
        <p:txBody>
          <a:bodyPr/>
          <a:lstStyle/>
          <a:p>
            <a:pPr algn="ctr"/>
            <a:r>
              <a:rPr lang="en-US" sz="5000" dirty="0">
                <a:solidFill>
                  <a:srgbClr val="FF0000"/>
                </a:solidFill>
              </a:rPr>
              <a:t>Thank You</a:t>
            </a:r>
          </a:p>
        </p:txBody>
      </p:sp>
      <p:sp>
        <p:nvSpPr>
          <p:cNvPr id="5" name="Slide Number Placeholder 4"/>
          <p:cNvSpPr>
            <a:spLocks noGrp="1"/>
          </p:cNvSpPr>
          <p:nvPr>
            <p:ph type="sldNum" sz="quarter" idx="12"/>
          </p:nvPr>
        </p:nvSpPr>
        <p:spPr/>
        <p:txBody>
          <a:bodyPr>
            <a:normAutofit/>
          </a:bodyPr>
          <a:lstStyle/>
          <a:p>
            <a:pPr>
              <a:defRPr/>
            </a:pPr>
            <a:fld id="{1FF23CE0-A7BA-44DD-B5DD-50C48A27FB95}" type="slidenum">
              <a:rPr lang="en-US" smtClean="0"/>
              <a:pPr>
                <a:defRPr/>
              </a:pPr>
              <a:t>10</a:t>
            </a:fld>
            <a:endParaRPr lang="en-US"/>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4" name="Rectangle 3"/>
          <p:cNvSpPr/>
          <p:nvPr/>
        </p:nvSpPr>
        <p:spPr>
          <a:xfrm>
            <a:off x="457200" y="802481"/>
            <a:ext cx="8229600" cy="5509200"/>
          </a:xfrm>
          <a:prstGeom prst="rect">
            <a:avLst/>
          </a:prstGeom>
        </p:spPr>
        <p:txBody>
          <a:bodyPr wrap="square">
            <a:spAutoFit/>
          </a:bodyPr>
          <a:lstStyle/>
          <a:p>
            <a:pPr algn="just"/>
            <a:r>
              <a:rPr lang="en-US" sz="2200" b="1" dirty="0" smtClean="0">
                <a:solidFill>
                  <a:srgbClr val="FF0000"/>
                </a:solidFill>
                <a:latin typeface="Calibri" pitchFamily="34" charset="0"/>
                <a:cs typeface="Calibri" pitchFamily="34" charset="0"/>
              </a:rPr>
              <a:t>Meaning:</a:t>
            </a:r>
          </a:p>
          <a:p>
            <a:pPr algn="just">
              <a:lnSpc>
                <a:spcPct val="40000"/>
              </a:lnSpc>
            </a:pPr>
            <a:endParaRPr lang="en-US" sz="2200" b="1" dirty="0" smtClean="0">
              <a:solidFill>
                <a:srgbClr val="FF0000"/>
              </a:solidFill>
              <a:latin typeface="Calibri" pitchFamily="34" charset="0"/>
              <a:cs typeface="Calibri" pitchFamily="34" charset="0"/>
            </a:endParaRPr>
          </a:p>
          <a:p>
            <a:pPr algn="just"/>
            <a:r>
              <a:rPr lang="en-US" sz="2200" dirty="0" smtClean="0">
                <a:latin typeface="Calibri" pitchFamily="34" charset="0"/>
                <a:cs typeface="Calibri" pitchFamily="34" charset="0"/>
              </a:rPr>
              <a:t>A </a:t>
            </a:r>
            <a:r>
              <a:rPr lang="en-US" sz="2200" dirty="0" smtClean="0">
                <a:latin typeface="Calibri" pitchFamily="34" charset="0"/>
                <a:cs typeface="Calibri" pitchFamily="34" charset="0"/>
              </a:rPr>
              <a:t>branch is said to be </a:t>
            </a:r>
            <a:r>
              <a:rPr lang="en-US" sz="2200" b="1" dirty="0" smtClean="0">
                <a:latin typeface="Calibri" pitchFamily="34" charset="0"/>
                <a:cs typeface="Calibri" pitchFamily="34" charset="0"/>
              </a:rPr>
              <a:t>independent</a:t>
            </a:r>
            <a:r>
              <a:rPr lang="en-US" sz="2200" dirty="0" smtClean="0">
                <a:latin typeface="Calibri" pitchFamily="34" charset="0"/>
                <a:cs typeface="Calibri" pitchFamily="34" charset="0"/>
              </a:rPr>
              <a:t> when it maintains a separate set of books of </a:t>
            </a:r>
            <a:r>
              <a:rPr lang="en-US" sz="2200" dirty="0" smtClean="0">
                <a:latin typeface="Calibri" pitchFamily="34" charset="0"/>
                <a:cs typeface="Calibri" pitchFamily="34" charset="0"/>
              </a:rPr>
              <a:t>accounts and </a:t>
            </a:r>
            <a:r>
              <a:rPr lang="en-US" sz="2200" dirty="0" smtClean="0">
                <a:latin typeface="Calibri" pitchFamily="34" charset="0"/>
                <a:cs typeface="Calibri" pitchFamily="34" charset="0"/>
              </a:rPr>
              <a:t>keeps a full system of accounting. In other words, the branch carries on business as </a:t>
            </a:r>
            <a:r>
              <a:rPr lang="en-US" sz="2200" dirty="0" smtClean="0">
                <a:latin typeface="Calibri" pitchFamily="34" charset="0"/>
                <a:cs typeface="Calibri" pitchFamily="34" charset="0"/>
              </a:rPr>
              <a:t>an independent </a:t>
            </a:r>
            <a:r>
              <a:rPr lang="en-US" sz="2200" dirty="0" smtClean="0">
                <a:latin typeface="Calibri" pitchFamily="34" charset="0"/>
                <a:cs typeface="Calibri" pitchFamily="34" charset="0"/>
              </a:rPr>
              <a:t>unit, records all the transactions in its own books, extracts its own Trial </a:t>
            </a:r>
            <a:r>
              <a:rPr lang="en-US" sz="2200" dirty="0" smtClean="0">
                <a:latin typeface="Calibri" pitchFamily="34" charset="0"/>
                <a:cs typeface="Calibri" pitchFamily="34" charset="0"/>
              </a:rPr>
              <a:t>Balance and </a:t>
            </a:r>
            <a:r>
              <a:rPr lang="en-US" sz="2200" dirty="0" smtClean="0">
                <a:latin typeface="Calibri" pitchFamily="34" charset="0"/>
                <a:cs typeface="Calibri" pitchFamily="34" charset="0"/>
              </a:rPr>
              <a:t>prepares its own Trading and Profit and Loss Account. A copy of the Trial Balance </a:t>
            </a:r>
            <a:r>
              <a:rPr lang="en-US" sz="2200" dirty="0" smtClean="0">
                <a:latin typeface="Calibri" pitchFamily="34" charset="0"/>
                <a:cs typeface="Calibri" pitchFamily="34" charset="0"/>
              </a:rPr>
              <a:t>so prepared </a:t>
            </a:r>
            <a:r>
              <a:rPr lang="en-US" sz="2200" dirty="0" smtClean="0">
                <a:latin typeface="Calibri" pitchFamily="34" charset="0"/>
                <a:cs typeface="Calibri" pitchFamily="34" charset="0"/>
              </a:rPr>
              <a:t>will be forwarded to the head office and the head office will incorporate the same </a:t>
            </a:r>
            <a:r>
              <a:rPr lang="en-US" sz="2200" dirty="0" smtClean="0">
                <a:latin typeface="Calibri" pitchFamily="34" charset="0"/>
                <a:cs typeface="Calibri" pitchFamily="34" charset="0"/>
              </a:rPr>
              <a:t>in its </a:t>
            </a:r>
            <a:r>
              <a:rPr lang="en-US" sz="2200" dirty="0" smtClean="0">
                <a:latin typeface="Calibri" pitchFamily="34" charset="0"/>
                <a:cs typeface="Calibri" pitchFamily="34" charset="0"/>
              </a:rPr>
              <a:t>books of accounts so that a consolidated Profit and Loss Account and a Balance Sheet </a:t>
            </a:r>
            <a:r>
              <a:rPr lang="en-US" sz="2200" dirty="0" smtClean="0">
                <a:latin typeface="Calibri" pitchFamily="34" charset="0"/>
                <a:cs typeface="Calibri" pitchFamily="34" charset="0"/>
              </a:rPr>
              <a:t>can be </a:t>
            </a:r>
            <a:r>
              <a:rPr lang="en-US" sz="2200" dirty="0" smtClean="0">
                <a:latin typeface="Calibri" pitchFamily="34" charset="0"/>
                <a:cs typeface="Calibri" pitchFamily="34" charset="0"/>
              </a:rPr>
              <a:t>prepared for the business as a whole. Independent branches generally do not depend </a:t>
            </a:r>
            <a:r>
              <a:rPr lang="en-US" sz="2200" dirty="0" smtClean="0">
                <a:latin typeface="Calibri" pitchFamily="34" charset="0"/>
                <a:cs typeface="Calibri" pitchFamily="34" charset="0"/>
              </a:rPr>
              <a:t>upon the </a:t>
            </a:r>
            <a:r>
              <a:rPr lang="en-US" sz="2200" dirty="0" smtClean="0">
                <a:latin typeface="Calibri" pitchFamily="34" charset="0"/>
                <a:cs typeface="Calibri" pitchFamily="34" charset="0"/>
              </a:rPr>
              <a:t>head office for supplies of goods and for meeting the expenses and they are not required </a:t>
            </a:r>
            <a:r>
              <a:rPr lang="en-US" sz="2200" dirty="0" smtClean="0">
                <a:latin typeface="Calibri" pitchFamily="34" charset="0"/>
                <a:cs typeface="Calibri" pitchFamily="34" charset="0"/>
              </a:rPr>
              <a:t>to remit </a:t>
            </a:r>
            <a:r>
              <a:rPr lang="en-US" sz="2200" dirty="0" smtClean="0">
                <a:latin typeface="Calibri" pitchFamily="34" charset="0"/>
                <a:cs typeface="Calibri" pitchFamily="34" charset="0"/>
              </a:rPr>
              <a:t>their collections to the head office daily as in the case of dependent branches. </a:t>
            </a:r>
            <a:r>
              <a:rPr lang="en-US" sz="2200" dirty="0" smtClean="0">
                <a:latin typeface="Calibri" pitchFamily="34" charset="0"/>
                <a:cs typeface="Calibri" pitchFamily="34" charset="0"/>
              </a:rPr>
              <a:t>However, periodical </a:t>
            </a:r>
            <a:r>
              <a:rPr lang="en-US" sz="2200" dirty="0" smtClean="0">
                <a:latin typeface="Calibri" pitchFamily="34" charset="0"/>
                <a:cs typeface="Calibri" pitchFamily="34" charset="0"/>
              </a:rPr>
              <a:t>transfer of goods and remittance of money may take place between the head </a:t>
            </a:r>
            <a:r>
              <a:rPr lang="en-US" sz="2200" dirty="0" smtClean="0">
                <a:latin typeface="Calibri" pitchFamily="34" charset="0"/>
                <a:cs typeface="Calibri" pitchFamily="34" charset="0"/>
              </a:rPr>
              <a:t>office and </a:t>
            </a:r>
            <a:r>
              <a:rPr lang="en-US" sz="2200" dirty="0" smtClean="0">
                <a:latin typeface="Calibri" pitchFamily="34" charset="0"/>
                <a:cs typeface="Calibri" pitchFamily="34" charset="0"/>
              </a:rPr>
              <a:t>the branch.</a:t>
            </a:r>
            <a:endParaRPr lang="en-US" sz="2200" dirty="0">
              <a:latin typeface="Calibri" pitchFamily="34" charset="0"/>
              <a:cs typeface="Calibri" pitchFamily="34" charset="0"/>
            </a:endParaRPr>
          </a:p>
        </p:txBody>
      </p:sp>
      <p:sp>
        <p:nvSpPr>
          <p:cNvPr id="5" name="Rectangle 4"/>
          <p:cNvSpPr/>
          <p:nvPr/>
        </p:nvSpPr>
        <p:spPr>
          <a:xfrm>
            <a:off x="609600" y="228600"/>
            <a:ext cx="7924800" cy="553998"/>
          </a:xfrm>
          <a:prstGeom prst="rect">
            <a:avLst/>
          </a:prstGeom>
        </p:spPr>
        <p:txBody>
          <a:bodyPr wrap="square">
            <a:spAutoFit/>
          </a:bodyPr>
          <a:lstStyle/>
          <a:p>
            <a:pPr algn="ctr"/>
            <a:r>
              <a:rPr lang="en-US" sz="3000" b="1" dirty="0" smtClean="0">
                <a:solidFill>
                  <a:srgbClr val="FF0000"/>
                </a:solidFill>
                <a:latin typeface="Calibri" pitchFamily="34" charset="0"/>
                <a:cs typeface="Calibri" pitchFamily="34" charset="0"/>
              </a:rPr>
              <a:t>Independent </a:t>
            </a:r>
            <a:r>
              <a:rPr lang="en-US" sz="3000" b="1" dirty="0" smtClean="0">
                <a:solidFill>
                  <a:srgbClr val="FF0000"/>
                </a:solidFill>
                <a:latin typeface="Calibri" pitchFamily="34" charset="0"/>
                <a:cs typeface="Calibri" pitchFamily="34" charset="0"/>
              </a:rPr>
              <a:t>Branch</a:t>
            </a:r>
            <a:endParaRPr lang="en-US" sz="3000" dirty="0">
              <a:solidFill>
                <a:srgbClr val="FF0000"/>
              </a:solidFill>
              <a:latin typeface="Calibri" pitchFamily="34" charset="0"/>
              <a:cs typeface="Calibri" pitchFamily="34" charset="0"/>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4" name="Rectangle 3"/>
          <p:cNvSpPr/>
          <p:nvPr/>
        </p:nvSpPr>
        <p:spPr>
          <a:xfrm>
            <a:off x="457200" y="400645"/>
            <a:ext cx="8229600" cy="5847755"/>
          </a:xfrm>
          <a:prstGeom prst="rect">
            <a:avLst/>
          </a:prstGeom>
        </p:spPr>
        <p:txBody>
          <a:bodyPr wrap="square">
            <a:spAutoFit/>
          </a:bodyPr>
          <a:lstStyle/>
          <a:p>
            <a:pPr algn="just"/>
            <a:r>
              <a:rPr lang="en-US" sz="2200" b="1" dirty="0" smtClean="0">
                <a:solidFill>
                  <a:srgbClr val="FF0000"/>
                </a:solidFill>
                <a:latin typeface="Calibri" pitchFamily="34" charset="0"/>
                <a:cs typeface="Calibri" pitchFamily="34" charset="0"/>
              </a:rPr>
              <a:t>Salient features of accounting system of an independent branch are as follows:</a:t>
            </a:r>
            <a:endParaRPr lang="en-US" sz="2200" b="1" dirty="0" smtClean="0">
              <a:solidFill>
                <a:srgbClr val="FF0000"/>
              </a:solidFill>
              <a:latin typeface="Calibri" pitchFamily="34" charset="0"/>
              <a:cs typeface="Calibri" pitchFamily="34" charset="0"/>
            </a:endParaRPr>
          </a:p>
          <a:p>
            <a:pPr algn="just"/>
            <a:endParaRPr lang="en-US" sz="2200" dirty="0" smtClean="0">
              <a:latin typeface="Calibri" pitchFamily="34" charset="0"/>
              <a:cs typeface="Calibri" pitchFamily="34" charset="0"/>
            </a:endParaRPr>
          </a:p>
          <a:p>
            <a:pPr lvl="0" algn="just"/>
            <a:r>
              <a:rPr lang="en-US" sz="2200" dirty="0" smtClean="0">
                <a:latin typeface="Calibri" pitchFamily="34" charset="0"/>
                <a:cs typeface="Calibri" pitchFamily="34" charset="0"/>
              </a:rPr>
              <a:t>1. Branch </a:t>
            </a:r>
            <a:r>
              <a:rPr lang="en-US" sz="2200" dirty="0" smtClean="0">
                <a:latin typeface="Calibri" pitchFamily="34" charset="0"/>
                <a:cs typeface="Calibri" pitchFamily="34" charset="0"/>
              </a:rPr>
              <a:t>maintains its entire books of account under double entry system.</a:t>
            </a:r>
          </a:p>
          <a:p>
            <a:pPr algn="just"/>
            <a:r>
              <a:rPr lang="en-US" sz="2200" dirty="0" smtClean="0">
                <a:latin typeface="Calibri" pitchFamily="34" charset="0"/>
                <a:cs typeface="Calibri" pitchFamily="34" charset="0"/>
              </a:rPr>
              <a:t>2. Branch </a:t>
            </a:r>
            <a:r>
              <a:rPr lang="en-US" sz="2200" dirty="0" smtClean="0">
                <a:latin typeface="Calibri" pitchFamily="34" charset="0"/>
                <a:cs typeface="Calibri" pitchFamily="34" charset="0"/>
              </a:rPr>
              <a:t>opens in its books a Head Office account to record all transactions that take place between Head Office and branch. The Head Office maintains a Branch account to record these transactions</a:t>
            </a:r>
            <a:r>
              <a:rPr lang="en-US" sz="2200" dirty="0" smtClean="0">
                <a:latin typeface="Calibri" pitchFamily="34" charset="0"/>
                <a:cs typeface="Calibri" pitchFamily="34" charset="0"/>
              </a:rPr>
              <a:t>.</a:t>
            </a:r>
          </a:p>
          <a:p>
            <a:pPr lvl="0" algn="just"/>
            <a:r>
              <a:rPr lang="en-US" sz="2200" dirty="0" smtClean="0">
                <a:latin typeface="Calibri" pitchFamily="34" charset="0"/>
                <a:cs typeface="Calibri" pitchFamily="34" charset="0"/>
              </a:rPr>
              <a:t>3. Branch </a:t>
            </a:r>
            <a:r>
              <a:rPr lang="en-US" sz="2200" dirty="0" smtClean="0">
                <a:latin typeface="Calibri" pitchFamily="34" charset="0"/>
                <a:cs typeface="Calibri" pitchFamily="34" charset="0"/>
              </a:rPr>
              <a:t>prepares its Trial Balance, Trading and profit and loss Account at the end of the accounting period and sends copies of these statements to Head Office for incorporation.</a:t>
            </a:r>
          </a:p>
          <a:p>
            <a:pPr lvl="0" algn="just"/>
            <a:r>
              <a:rPr lang="en-US" sz="2200" dirty="0" smtClean="0">
                <a:latin typeface="Calibri" pitchFamily="34" charset="0"/>
                <a:cs typeface="Calibri" pitchFamily="34" charset="0"/>
              </a:rPr>
              <a:t>4. After </a:t>
            </a:r>
            <a:r>
              <a:rPr lang="en-US" sz="2200" dirty="0" smtClean="0">
                <a:latin typeface="Calibri" pitchFamily="34" charset="0"/>
                <a:cs typeface="Calibri" pitchFamily="34" charset="0"/>
              </a:rPr>
              <a:t>receiving the final statements from branch, Head Office reconciles between the two – Branch account in Head Office books and Head Office account in Branch books.</a:t>
            </a:r>
          </a:p>
          <a:p>
            <a:pPr lvl="0" algn="just"/>
            <a:r>
              <a:rPr lang="en-US" sz="2200" dirty="0" smtClean="0">
                <a:latin typeface="Calibri" pitchFamily="34" charset="0"/>
                <a:cs typeface="Calibri" pitchFamily="34" charset="0"/>
              </a:rPr>
              <a:t>5. Head </a:t>
            </a:r>
            <a:r>
              <a:rPr lang="en-US" sz="2200" dirty="0" smtClean="0">
                <a:latin typeface="Calibri" pitchFamily="34" charset="0"/>
                <a:cs typeface="Calibri" pitchFamily="34" charset="0"/>
              </a:rPr>
              <a:t>office passes necessary journal entries to incorporate branch trial balance in its books.</a:t>
            </a:r>
          </a:p>
          <a:p>
            <a:pPr algn="just"/>
            <a:endParaRPr lang="en-US" sz="2200" dirty="0">
              <a:latin typeface="Calibri" pitchFamily="34" charset="0"/>
              <a:cs typeface="Calibri" pitchFamily="34" charset="0"/>
            </a:endParaRP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z="1000" smtClean="0"/>
              <a:pPr>
                <a:defRPr/>
              </a:pPr>
              <a:t>4</a:t>
            </a:fld>
            <a:endParaRPr lang="en-US" sz="1000" dirty="0"/>
          </a:p>
        </p:txBody>
      </p:sp>
      <p:graphicFrame>
        <p:nvGraphicFramePr>
          <p:cNvPr id="8" name="Table 7"/>
          <p:cNvGraphicFramePr>
            <a:graphicFrameLocks noGrp="1"/>
          </p:cNvGraphicFramePr>
          <p:nvPr/>
        </p:nvGraphicFramePr>
        <p:xfrm>
          <a:off x="533401" y="228600"/>
          <a:ext cx="8229599" cy="6510708"/>
        </p:xfrm>
        <a:graphic>
          <a:graphicData uri="http://schemas.openxmlformats.org/drawingml/2006/table">
            <a:tbl>
              <a:tblPr/>
              <a:tblGrid>
                <a:gridCol w="545845"/>
                <a:gridCol w="2246957"/>
                <a:gridCol w="2264434"/>
                <a:gridCol w="3172363"/>
              </a:tblGrid>
              <a:tr h="304800">
                <a:tc>
                  <a:txBody>
                    <a:bodyPr/>
                    <a:lstStyle/>
                    <a:p>
                      <a:pPr marL="0" marR="0">
                        <a:lnSpc>
                          <a:spcPct val="80000"/>
                        </a:lnSpc>
                        <a:spcBef>
                          <a:spcPts val="0"/>
                        </a:spcBef>
                        <a:spcAft>
                          <a:spcPts val="0"/>
                        </a:spcAft>
                      </a:pPr>
                      <a:endParaRPr lang="en-US" sz="1400" b="0" dirty="0">
                        <a:solidFill>
                          <a:srgbClr val="FF0000"/>
                        </a:solidFill>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w="12700" cap="flat" cmpd="sng" algn="ctr">
                      <a:solidFill>
                        <a:srgbClr val="00A650"/>
                      </a:solidFill>
                      <a:prstDash val="solid"/>
                      <a:round/>
                      <a:headEnd type="none" w="med" len="med"/>
                      <a:tailEnd type="none" w="med" len="med"/>
                    </a:lnT>
                    <a:lnB w="12700" cap="flat" cmpd="sng" algn="ctr">
                      <a:solidFill>
                        <a:srgbClr val="00A650"/>
                      </a:solidFill>
                      <a:prstDash val="solid"/>
                      <a:round/>
                      <a:headEnd type="none" w="med" len="med"/>
                      <a:tailEnd type="none" w="med" len="med"/>
                    </a:lnB>
                    <a:solidFill>
                      <a:srgbClr val="DAEBC1"/>
                    </a:solidFill>
                  </a:tcPr>
                </a:tc>
                <a:tc>
                  <a:txBody>
                    <a:bodyPr/>
                    <a:lstStyle/>
                    <a:p>
                      <a:pPr marL="329565" marR="0" algn="ctr">
                        <a:lnSpc>
                          <a:spcPct val="80000"/>
                        </a:lnSpc>
                        <a:spcBef>
                          <a:spcPts val="165"/>
                        </a:spcBef>
                        <a:spcAft>
                          <a:spcPts val="0"/>
                        </a:spcAft>
                      </a:pPr>
                      <a:r>
                        <a:rPr lang="en-US" sz="1700" b="1" dirty="0">
                          <a:solidFill>
                            <a:srgbClr val="FF0000"/>
                          </a:solidFill>
                          <a:latin typeface="Times New Roman" pitchFamily="18" charset="0"/>
                          <a:ea typeface="Arial Black"/>
                          <a:cs typeface="Times New Roman" pitchFamily="18" charset="0"/>
                        </a:rPr>
                        <a:t>Transactions</a:t>
                      </a: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w="12700" cap="flat" cmpd="sng" algn="ctr">
                      <a:solidFill>
                        <a:srgbClr val="00A650"/>
                      </a:solidFill>
                      <a:prstDash val="solid"/>
                      <a:round/>
                      <a:headEnd type="none" w="med" len="med"/>
                      <a:tailEnd type="none" w="med" len="med"/>
                    </a:lnT>
                    <a:lnB w="12700" cap="flat" cmpd="sng" algn="ctr">
                      <a:solidFill>
                        <a:srgbClr val="00A650"/>
                      </a:solidFill>
                      <a:prstDash val="solid"/>
                      <a:round/>
                      <a:headEnd type="none" w="med" len="med"/>
                      <a:tailEnd type="none" w="med" len="med"/>
                    </a:lnB>
                    <a:solidFill>
                      <a:srgbClr val="DAEBC1"/>
                    </a:solidFill>
                  </a:tcPr>
                </a:tc>
                <a:tc>
                  <a:txBody>
                    <a:bodyPr/>
                    <a:lstStyle/>
                    <a:p>
                      <a:pPr marL="273050" marR="0" algn="ctr">
                        <a:lnSpc>
                          <a:spcPct val="80000"/>
                        </a:lnSpc>
                        <a:spcBef>
                          <a:spcPts val="165"/>
                        </a:spcBef>
                        <a:spcAft>
                          <a:spcPts val="0"/>
                        </a:spcAft>
                      </a:pPr>
                      <a:r>
                        <a:rPr lang="en-US" sz="1700" b="1" dirty="0">
                          <a:solidFill>
                            <a:srgbClr val="FF0000"/>
                          </a:solidFill>
                          <a:latin typeface="Times New Roman" pitchFamily="18" charset="0"/>
                          <a:ea typeface="Arial Black"/>
                          <a:cs typeface="Times New Roman" pitchFamily="18" charset="0"/>
                        </a:rPr>
                        <a:t>Head office books</a:t>
                      </a: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w="12700" cap="flat" cmpd="sng" algn="ctr">
                      <a:solidFill>
                        <a:srgbClr val="00A650"/>
                      </a:solidFill>
                      <a:prstDash val="solid"/>
                      <a:round/>
                      <a:headEnd type="none" w="med" len="med"/>
                      <a:tailEnd type="none" w="med" len="med"/>
                    </a:lnT>
                    <a:lnB w="12700" cap="flat" cmpd="sng" algn="ctr">
                      <a:solidFill>
                        <a:srgbClr val="00A650"/>
                      </a:solidFill>
                      <a:prstDash val="solid"/>
                      <a:round/>
                      <a:headEnd type="none" w="med" len="med"/>
                      <a:tailEnd type="none" w="med" len="med"/>
                    </a:lnB>
                    <a:solidFill>
                      <a:srgbClr val="DAEBC1"/>
                    </a:solidFill>
                  </a:tcPr>
                </a:tc>
                <a:tc>
                  <a:txBody>
                    <a:bodyPr/>
                    <a:lstStyle/>
                    <a:p>
                      <a:pPr marL="555625" marR="0" algn="ctr">
                        <a:lnSpc>
                          <a:spcPct val="80000"/>
                        </a:lnSpc>
                        <a:spcBef>
                          <a:spcPts val="165"/>
                        </a:spcBef>
                        <a:spcAft>
                          <a:spcPts val="0"/>
                        </a:spcAft>
                      </a:pPr>
                      <a:r>
                        <a:rPr lang="en-US" sz="1700" b="1" dirty="0">
                          <a:solidFill>
                            <a:srgbClr val="FF0000"/>
                          </a:solidFill>
                          <a:latin typeface="Times New Roman" pitchFamily="18" charset="0"/>
                          <a:ea typeface="Arial Black"/>
                          <a:cs typeface="Times New Roman" pitchFamily="18" charset="0"/>
                        </a:rPr>
                        <a:t>Branch books</a:t>
                      </a: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w="12700" cap="flat" cmpd="sng" algn="ctr">
                      <a:solidFill>
                        <a:srgbClr val="00A650"/>
                      </a:solidFill>
                      <a:prstDash val="solid"/>
                      <a:round/>
                      <a:headEnd type="none" w="med" len="med"/>
                      <a:tailEnd type="none" w="med" len="med"/>
                    </a:lnT>
                    <a:lnB w="12700" cap="flat" cmpd="sng" algn="ctr">
                      <a:solidFill>
                        <a:srgbClr val="00A650"/>
                      </a:solidFill>
                      <a:prstDash val="solid"/>
                      <a:round/>
                      <a:headEnd type="none" w="med" len="med"/>
                      <a:tailEnd type="none" w="med" len="med"/>
                    </a:lnB>
                    <a:solidFill>
                      <a:srgbClr val="DAEBC1"/>
                    </a:solidFill>
                  </a:tcPr>
                </a:tc>
              </a:tr>
              <a:tr h="334982">
                <a:tc>
                  <a:txBody>
                    <a:bodyPr/>
                    <a:lstStyle/>
                    <a:p>
                      <a:pPr marL="50800" marR="0">
                        <a:lnSpc>
                          <a:spcPct val="80000"/>
                        </a:lnSpc>
                        <a:spcBef>
                          <a:spcPts val="40"/>
                        </a:spcBef>
                        <a:spcAft>
                          <a:spcPts val="0"/>
                        </a:spcAft>
                      </a:pPr>
                      <a:endParaRPr lang="en-US" sz="1400" b="0" dirty="0" smtClean="0">
                        <a:solidFill>
                          <a:srgbClr val="231F20"/>
                        </a:solidFill>
                        <a:latin typeface="Times New Roman" pitchFamily="18" charset="0"/>
                        <a:ea typeface="Arial Black"/>
                        <a:cs typeface="Times New Roman" pitchFamily="18" charset="0"/>
                      </a:endParaRPr>
                    </a:p>
                    <a:p>
                      <a:pPr marL="50800" marR="0">
                        <a:lnSpc>
                          <a:spcPct val="80000"/>
                        </a:lnSpc>
                        <a:spcBef>
                          <a:spcPts val="40"/>
                        </a:spcBef>
                        <a:spcAft>
                          <a:spcPts val="0"/>
                        </a:spcAft>
                      </a:pPr>
                      <a:r>
                        <a:rPr lang="en-US" sz="1400" b="0" dirty="0" smtClean="0">
                          <a:solidFill>
                            <a:srgbClr val="231F20"/>
                          </a:solidFill>
                          <a:latin typeface="Times New Roman" pitchFamily="18" charset="0"/>
                          <a:ea typeface="Arial Black"/>
                          <a:cs typeface="Times New Roman" pitchFamily="18" charset="0"/>
                        </a:rPr>
                        <a:t>(</a:t>
                      </a:r>
                      <a:r>
                        <a:rPr lang="en-US" sz="1400" b="0" dirty="0" err="1">
                          <a:solidFill>
                            <a:srgbClr val="231F20"/>
                          </a:solidFill>
                          <a:latin typeface="Times New Roman" pitchFamily="18" charset="0"/>
                          <a:ea typeface="Arial Black"/>
                          <a:cs typeface="Times New Roman" pitchFamily="18" charset="0"/>
                        </a:rPr>
                        <a:t>i</a:t>
                      </a:r>
                      <a:r>
                        <a:rPr lang="en-US" sz="1400" b="0" dirty="0">
                          <a:solidFill>
                            <a:srgbClr val="231F20"/>
                          </a:solidFill>
                          <a:latin typeface="Times New Roman" pitchFamily="18" charset="0"/>
                          <a:ea typeface="Arial Black"/>
                          <a:cs typeface="Times New Roman" pitchFamily="18" charset="0"/>
                        </a:rPr>
                        <a:t>)</a:t>
                      </a:r>
                      <a:endParaRPr lang="en-US" sz="1400" b="0" dirty="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w="12700" cap="flat" cmpd="sng" algn="ctr">
                      <a:solidFill>
                        <a:srgbClr val="00A650"/>
                      </a:solidFill>
                      <a:prstDash val="solid"/>
                      <a:round/>
                      <a:headEnd type="none" w="med" len="med"/>
                      <a:tailEnd type="none" w="med" len="med"/>
                    </a:lnT>
                    <a:lnB>
                      <a:noFill/>
                    </a:lnB>
                  </a:tcPr>
                </a:tc>
                <a:tc>
                  <a:txBody>
                    <a:bodyPr/>
                    <a:lstStyle/>
                    <a:p>
                      <a:pPr marL="50800" marR="0">
                        <a:lnSpc>
                          <a:spcPct val="80000"/>
                        </a:lnSpc>
                        <a:spcBef>
                          <a:spcPts val="40"/>
                        </a:spcBef>
                        <a:spcAft>
                          <a:spcPts val="0"/>
                        </a:spcAft>
                      </a:pPr>
                      <a:endParaRPr lang="en-US" sz="1400" b="0" dirty="0" smtClean="0">
                        <a:solidFill>
                          <a:srgbClr val="231F20"/>
                        </a:solidFill>
                        <a:latin typeface="Times New Roman" pitchFamily="18" charset="0"/>
                        <a:ea typeface="Arial Black"/>
                        <a:cs typeface="Times New Roman" pitchFamily="18" charset="0"/>
                      </a:endParaRPr>
                    </a:p>
                    <a:p>
                      <a:pPr marL="50800" marR="0">
                        <a:lnSpc>
                          <a:spcPct val="80000"/>
                        </a:lnSpc>
                        <a:spcBef>
                          <a:spcPts val="40"/>
                        </a:spcBef>
                        <a:spcAft>
                          <a:spcPts val="0"/>
                        </a:spcAft>
                      </a:pPr>
                      <a:r>
                        <a:rPr lang="en-US" sz="1400" b="0" dirty="0" smtClean="0">
                          <a:solidFill>
                            <a:srgbClr val="231F20"/>
                          </a:solidFill>
                          <a:latin typeface="Times New Roman" pitchFamily="18" charset="0"/>
                          <a:ea typeface="Arial Black"/>
                          <a:cs typeface="Times New Roman" pitchFamily="18" charset="0"/>
                        </a:rPr>
                        <a:t>Dispatch </a:t>
                      </a:r>
                      <a:r>
                        <a:rPr lang="en-US" sz="1400" b="0" dirty="0">
                          <a:solidFill>
                            <a:srgbClr val="231F20"/>
                          </a:solidFill>
                          <a:latin typeface="Times New Roman" pitchFamily="18" charset="0"/>
                          <a:ea typeface="Arial Black"/>
                          <a:cs typeface="Times New Roman" pitchFamily="18" charset="0"/>
                        </a:rPr>
                        <a:t>of goods to</a:t>
                      </a:r>
                      <a:endParaRPr lang="en-US" sz="1400" b="0" dirty="0">
                        <a:latin typeface="Times New Roman" pitchFamily="18" charset="0"/>
                        <a:ea typeface="Arial Black"/>
                        <a:cs typeface="Times New Roman" pitchFamily="18" charset="0"/>
                      </a:endParaRPr>
                    </a:p>
                    <a:p>
                      <a:pPr marL="50800" marR="0">
                        <a:lnSpc>
                          <a:spcPct val="80000"/>
                        </a:lnSpc>
                        <a:spcBef>
                          <a:spcPts val="0"/>
                        </a:spcBef>
                        <a:spcAft>
                          <a:spcPts val="0"/>
                        </a:spcAft>
                      </a:pPr>
                      <a:r>
                        <a:rPr lang="en-US" sz="1400" b="0" dirty="0">
                          <a:solidFill>
                            <a:srgbClr val="231F20"/>
                          </a:solidFill>
                          <a:latin typeface="Times New Roman" pitchFamily="18" charset="0"/>
                          <a:ea typeface="Arial Black"/>
                          <a:cs typeface="Times New Roman" pitchFamily="18" charset="0"/>
                        </a:rPr>
                        <a:t>branch by H.O</a:t>
                      </a:r>
                      <a:r>
                        <a:rPr lang="en-US" sz="1400" b="0" dirty="0" smtClean="0">
                          <a:solidFill>
                            <a:srgbClr val="231F20"/>
                          </a:solidFill>
                          <a:latin typeface="Times New Roman" pitchFamily="18" charset="0"/>
                          <a:ea typeface="Arial Black"/>
                          <a:cs typeface="Times New Roman" pitchFamily="18" charset="0"/>
                        </a:rPr>
                        <a:t>.</a:t>
                      </a:r>
                    </a:p>
                    <a:p>
                      <a:pPr marL="50800" marR="0">
                        <a:lnSpc>
                          <a:spcPct val="80000"/>
                        </a:lnSpc>
                        <a:spcBef>
                          <a:spcPts val="0"/>
                        </a:spcBef>
                        <a:spcAft>
                          <a:spcPts val="0"/>
                        </a:spcAft>
                      </a:pPr>
                      <a:endParaRPr lang="en-US" sz="1400" b="0" dirty="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w="12700" cap="flat" cmpd="sng" algn="ctr">
                      <a:solidFill>
                        <a:srgbClr val="00A650"/>
                      </a:solidFill>
                      <a:prstDash val="solid"/>
                      <a:round/>
                      <a:headEnd type="none" w="med" len="med"/>
                      <a:tailEnd type="none" w="med" len="med"/>
                    </a:lnT>
                    <a:lnB>
                      <a:noFill/>
                    </a:lnB>
                  </a:tcPr>
                </a:tc>
                <a:tc rowSpan="18">
                  <a:txBody>
                    <a:bodyPr/>
                    <a:lstStyle/>
                    <a:p>
                      <a:pPr marL="50800" marR="0">
                        <a:lnSpc>
                          <a:spcPct val="80000"/>
                        </a:lnSpc>
                        <a:spcBef>
                          <a:spcPts val="40"/>
                        </a:spcBef>
                        <a:spcAft>
                          <a:spcPts val="0"/>
                        </a:spcAft>
                        <a:tabLst>
                          <a:tab pos="1405890" algn="l"/>
                        </a:tabLst>
                      </a:pPr>
                      <a:endParaRPr lang="en-US" sz="1400" b="0" dirty="0" smtClean="0">
                        <a:solidFill>
                          <a:srgbClr val="231F20"/>
                        </a:solidFill>
                        <a:latin typeface="Times New Roman" pitchFamily="18" charset="0"/>
                        <a:ea typeface="Arial Black"/>
                        <a:cs typeface="Times New Roman" pitchFamily="18" charset="0"/>
                      </a:endParaRPr>
                    </a:p>
                    <a:p>
                      <a:pPr marL="50800" marR="0">
                        <a:lnSpc>
                          <a:spcPct val="80000"/>
                        </a:lnSpc>
                        <a:spcBef>
                          <a:spcPts val="40"/>
                        </a:spcBef>
                        <a:spcAft>
                          <a:spcPts val="0"/>
                        </a:spcAft>
                        <a:tabLst>
                          <a:tab pos="1405890" algn="l"/>
                        </a:tabLst>
                      </a:pPr>
                      <a:r>
                        <a:rPr lang="en-US" sz="1400" b="0" dirty="0" smtClean="0">
                          <a:solidFill>
                            <a:srgbClr val="231F20"/>
                          </a:solidFill>
                          <a:latin typeface="Times New Roman" pitchFamily="18" charset="0"/>
                          <a:ea typeface="Arial Black"/>
                          <a:cs typeface="Times New Roman" pitchFamily="18" charset="0"/>
                        </a:rPr>
                        <a:t>Branch</a:t>
                      </a:r>
                      <a:r>
                        <a:rPr lang="en-US" sz="1400" b="0" spc="-180" dirty="0" smtClean="0">
                          <a:solidFill>
                            <a:srgbClr val="231F20"/>
                          </a:solidFill>
                          <a:latin typeface="Times New Roman" pitchFamily="18" charset="0"/>
                          <a:ea typeface="Arial Black"/>
                          <a:cs typeface="Times New Roman" pitchFamily="18" charset="0"/>
                        </a:rPr>
                        <a:t> </a:t>
                      </a:r>
                      <a:r>
                        <a:rPr lang="en-US" sz="1400" b="0" dirty="0">
                          <a:solidFill>
                            <a:srgbClr val="231F20"/>
                          </a:solidFill>
                          <a:latin typeface="Times New Roman" pitchFamily="18" charset="0"/>
                          <a:ea typeface="Arial Black"/>
                          <a:cs typeface="Times New Roman" pitchFamily="18" charset="0"/>
                        </a:rPr>
                        <a:t>A/c	</a:t>
                      </a:r>
                      <a:r>
                        <a:rPr lang="en-US" sz="1400" b="0" spc="-55" dirty="0">
                          <a:solidFill>
                            <a:srgbClr val="231F20"/>
                          </a:solidFill>
                          <a:latin typeface="Times New Roman" pitchFamily="18" charset="0"/>
                          <a:ea typeface="Arial Black"/>
                          <a:cs typeface="Times New Roman" pitchFamily="18" charset="0"/>
                        </a:rPr>
                        <a:t>Dr.</a:t>
                      </a:r>
                      <a:endParaRPr lang="en-US" sz="1400" b="0" dirty="0">
                        <a:latin typeface="Times New Roman" pitchFamily="18" charset="0"/>
                        <a:ea typeface="Arial Black"/>
                        <a:cs typeface="Times New Roman" pitchFamily="18" charset="0"/>
                      </a:endParaRPr>
                    </a:p>
                    <a:p>
                      <a:pPr marL="207010" marR="0">
                        <a:lnSpc>
                          <a:spcPct val="80000"/>
                        </a:lnSpc>
                        <a:spcBef>
                          <a:spcPts val="0"/>
                        </a:spcBef>
                        <a:spcAft>
                          <a:spcPts val="0"/>
                        </a:spcAft>
                      </a:pPr>
                      <a:r>
                        <a:rPr lang="en-US" sz="1400" b="0" dirty="0">
                          <a:solidFill>
                            <a:srgbClr val="231F20"/>
                          </a:solidFill>
                          <a:latin typeface="Times New Roman" pitchFamily="18" charset="0"/>
                          <a:ea typeface="Arial Black"/>
                          <a:cs typeface="Times New Roman" pitchFamily="18" charset="0"/>
                        </a:rPr>
                        <a:t>To Good sent to</a:t>
                      </a:r>
                      <a:r>
                        <a:rPr lang="en-US" sz="1400" b="0" dirty="0">
                          <a:latin typeface="Times New Roman" pitchFamily="18" charset="0"/>
                          <a:ea typeface="Arial Black"/>
                          <a:cs typeface="Times New Roman" pitchFamily="18" charset="0"/>
                        </a:rPr>
                        <a:t> </a:t>
                      </a:r>
                      <a:r>
                        <a:rPr lang="en-US" sz="1400" b="0" dirty="0">
                          <a:solidFill>
                            <a:srgbClr val="231F20"/>
                          </a:solidFill>
                          <a:latin typeface="Times New Roman" pitchFamily="18" charset="0"/>
                          <a:ea typeface="Arial Black"/>
                          <a:cs typeface="Times New Roman" pitchFamily="18" charset="0"/>
                        </a:rPr>
                        <a:t>Branch </a:t>
                      </a:r>
                      <a:r>
                        <a:rPr lang="en-US" sz="1400" b="0" dirty="0" smtClean="0">
                          <a:solidFill>
                            <a:srgbClr val="231F20"/>
                          </a:solidFill>
                          <a:latin typeface="Times New Roman" pitchFamily="18" charset="0"/>
                          <a:ea typeface="Arial Black"/>
                          <a:cs typeface="Times New Roman" pitchFamily="18" charset="0"/>
                        </a:rPr>
                        <a:t>A/c</a:t>
                      </a:r>
                    </a:p>
                    <a:p>
                      <a:pPr marL="207010" marR="0">
                        <a:lnSpc>
                          <a:spcPct val="80000"/>
                        </a:lnSpc>
                        <a:spcBef>
                          <a:spcPts val="0"/>
                        </a:spcBef>
                        <a:spcAft>
                          <a:spcPts val="0"/>
                        </a:spcAft>
                      </a:pPr>
                      <a:endParaRPr lang="en-US" sz="1400" b="0" dirty="0">
                        <a:latin typeface="Times New Roman" pitchFamily="18" charset="0"/>
                        <a:ea typeface="Arial Black"/>
                        <a:cs typeface="Times New Roman" pitchFamily="18" charset="0"/>
                      </a:endParaRPr>
                    </a:p>
                    <a:p>
                      <a:pPr marL="50800" marR="0">
                        <a:lnSpc>
                          <a:spcPct val="80000"/>
                        </a:lnSpc>
                        <a:spcBef>
                          <a:spcPts val="205"/>
                        </a:spcBef>
                        <a:spcAft>
                          <a:spcPts val="0"/>
                        </a:spcAft>
                      </a:pPr>
                      <a:r>
                        <a:rPr lang="en-US" sz="1400" b="0" dirty="0">
                          <a:solidFill>
                            <a:srgbClr val="231F20"/>
                          </a:solidFill>
                          <a:latin typeface="Times New Roman" pitchFamily="18" charset="0"/>
                          <a:ea typeface="Arial Black"/>
                          <a:cs typeface="Times New Roman" pitchFamily="18" charset="0"/>
                        </a:rPr>
                        <a:t>Goods</a:t>
                      </a:r>
                      <a:r>
                        <a:rPr lang="en-US" sz="1400" b="0" spc="-175" dirty="0">
                          <a:solidFill>
                            <a:srgbClr val="231F20"/>
                          </a:solidFill>
                          <a:latin typeface="Times New Roman" pitchFamily="18" charset="0"/>
                          <a:ea typeface="Arial Black"/>
                          <a:cs typeface="Times New Roman" pitchFamily="18" charset="0"/>
                        </a:rPr>
                        <a:t> </a:t>
                      </a:r>
                      <a:r>
                        <a:rPr lang="en-US" sz="1400" b="0" dirty="0">
                          <a:solidFill>
                            <a:srgbClr val="231F20"/>
                          </a:solidFill>
                          <a:latin typeface="Times New Roman" pitchFamily="18" charset="0"/>
                          <a:ea typeface="Arial Black"/>
                          <a:cs typeface="Times New Roman" pitchFamily="18" charset="0"/>
                        </a:rPr>
                        <a:t>sent</a:t>
                      </a:r>
                      <a:r>
                        <a:rPr lang="en-US" sz="1400" b="0" spc="-170" dirty="0">
                          <a:solidFill>
                            <a:srgbClr val="231F20"/>
                          </a:solidFill>
                          <a:latin typeface="Times New Roman" pitchFamily="18" charset="0"/>
                          <a:ea typeface="Arial Black"/>
                          <a:cs typeface="Times New Roman" pitchFamily="18" charset="0"/>
                        </a:rPr>
                        <a:t> </a:t>
                      </a:r>
                      <a:r>
                        <a:rPr lang="en-US" sz="1400" b="0" dirty="0">
                          <a:solidFill>
                            <a:srgbClr val="231F20"/>
                          </a:solidFill>
                          <a:latin typeface="Times New Roman" pitchFamily="18" charset="0"/>
                          <a:ea typeface="Arial Black"/>
                          <a:cs typeface="Times New Roman" pitchFamily="18" charset="0"/>
                        </a:rPr>
                        <a:t>to</a:t>
                      </a:r>
                      <a:r>
                        <a:rPr lang="en-US" sz="1400" b="0" spc="-170" dirty="0">
                          <a:solidFill>
                            <a:srgbClr val="231F20"/>
                          </a:solidFill>
                          <a:latin typeface="Times New Roman" pitchFamily="18" charset="0"/>
                          <a:ea typeface="Arial Black"/>
                          <a:cs typeface="Times New Roman" pitchFamily="18" charset="0"/>
                        </a:rPr>
                        <a:t> </a:t>
                      </a:r>
                      <a:r>
                        <a:rPr lang="en-US" sz="1400" b="0" dirty="0">
                          <a:solidFill>
                            <a:srgbClr val="231F20"/>
                          </a:solidFill>
                          <a:latin typeface="Times New Roman" pitchFamily="18" charset="0"/>
                          <a:ea typeface="Arial Black"/>
                          <a:cs typeface="Times New Roman" pitchFamily="18" charset="0"/>
                        </a:rPr>
                        <a:t>Branch</a:t>
                      </a:r>
                      <a:r>
                        <a:rPr lang="en-US" sz="1400" b="0" spc="-175" dirty="0">
                          <a:solidFill>
                            <a:srgbClr val="231F20"/>
                          </a:solidFill>
                          <a:latin typeface="Times New Roman" pitchFamily="18" charset="0"/>
                          <a:ea typeface="Arial Black"/>
                          <a:cs typeface="Times New Roman" pitchFamily="18" charset="0"/>
                        </a:rPr>
                        <a:t> </a:t>
                      </a:r>
                      <a:r>
                        <a:rPr lang="en-US" sz="1400" b="0" dirty="0">
                          <a:solidFill>
                            <a:srgbClr val="231F20"/>
                          </a:solidFill>
                          <a:latin typeface="Times New Roman" pitchFamily="18" charset="0"/>
                          <a:ea typeface="Arial Black"/>
                          <a:cs typeface="Times New Roman" pitchFamily="18" charset="0"/>
                        </a:rPr>
                        <a:t>A/c</a:t>
                      </a:r>
                      <a:r>
                        <a:rPr lang="en-US" sz="1400" b="0" spc="-70" dirty="0">
                          <a:solidFill>
                            <a:srgbClr val="231F20"/>
                          </a:solidFill>
                          <a:latin typeface="Times New Roman" pitchFamily="18" charset="0"/>
                          <a:ea typeface="Arial Black"/>
                          <a:cs typeface="Times New Roman" pitchFamily="18" charset="0"/>
                        </a:rPr>
                        <a:t> </a:t>
                      </a:r>
                      <a:r>
                        <a:rPr lang="en-US" sz="1400" b="0" spc="-55" dirty="0">
                          <a:solidFill>
                            <a:srgbClr val="231F20"/>
                          </a:solidFill>
                          <a:latin typeface="Times New Roman" pitchFamily="18" charset="0"/>
                          <a:ea typeface="Arial Black"/>
                          <a:cs typeface="Times New Roman" pitchFamily="18" charset="0"/>
                        </a:rPr>
                        <a:t>Dr.</a:t>
                      </a:r>
                      <a:endParaRPr lang="en-US" sz="1400" b="0" dirty="0">
                        <a:latin typeface="Times New Roman" pitchFamily="18" charset="0"/>
                        <a:ea typeface="Arial Black"/>
                        <a:cs typeface="Times New Roman" pitchFamily="18" charset="0"/>
                      </a:endParaRPr>
                    </a:p>
                    <a:p>
                      <a:pPr marL="207010" marR="0">
                        <a:lnSpc>
                          <a:spcPct val="80000"/>
                        </a:lnSpc>
                        <a:spcBef>
                          <a:spcPts val="200"/>
                        </a:spcBef>
                        <a:spcAft>
                          <a:spcPts val="0"/>
                        </a:spcAft>
                      </a:pPr>
                      <a:r>
                        <a:rPr lang="en-US" sz="1400" b="0" dirty="0">
                          <a:solidFill>
                            <a:srgbClr val="231F20"/>
                          </a:solidFill>
                          <a:latin typeface="Times New Roman" pitchFamily="18" charset="0"/>
                          <a:ea typeface="Arial Black"/>
                          <a:cs typeface="Times New Roman" pitchFamily="18" charset="0"/>
                        </a:rPr>
                        <a:t>To Branch </a:t>
                      </a:r>
                      <a:r>
                        <a:rPr lang="en-US" sz="1400" b="0" dirty="0" smtClean="0">
                          <a:solidFill>
                            <a:srgbClr val="231F20"/>
                          </a:solidFill>
                          <a:latin typeface="Times New Roman" pitchFamily="18" charset="0"/>
                          <a:ea typeface="Arial Black"/>
                          <a:cs typeface="Times New Roman" pitchFamily="18" charset="0"/>
                        </a:rPr>
                        <a:t>A/c</a:t>
                      </a:r>
                    </a:p>
                    <a:p>
                      <a:pPr marL="207010" marR="0">
                        <a:lnSpc>
                          <a:spcPct val="80000"/>
                        </a:lnSpc>
                        <a:spcBef>
                          <a:spcPts val="200"/>
                        </a:spcBef>
                        <a:spcAft>
                          <a:spcPts val="0"/>
                        </a:spcAft>
                      </a:pPr>
                      <a:endParaRPr lang="en-US" sz="1400" b="0" dirty="0">
                        <a:latin typeface="Times New Roman" pitchFamily="18" charset="0"/>
                        <a:ea typeface="Arial Black"/>
                        <a:cs typeface="Times New Roman" pitchFamily="18" charset="0"/>
                      </a:endParaRPr>
                    </a:p>
                    <a:p>
                      <a:pPr marL="50800" marR="0">
                        <a:lnSpc>
                          <a:spcPct val="80000"/>
                        </a:lnSpc>
                        <a:spcBef>
                          <a:spcPts val="5"/>
                        </a:spcBef>
                        <a:spcAft>
                          <a:spcPts val="0"/>
                        </a:spcAft>
                      </a:pPr>
                      <a:endParaRPr lang="en-US" sz="1400" b="0" dirty="0" smtClean="0">
                        <a:solidFill>
                          <a:srgbClr val="231F20"/>
                        </a:solidFill>
                        <a:latin typeface="Times New Roman" pitchFamily="18" charset="0"/>
                        <a:ea typeface="Arial Black"/>
                        <a:cs typeface="Times New Roman" pitchFamily="18" charset="0"/>
                      </a:endParaRPr>
                    </a:p>
                    <a:p>
                      <a:pPr marL="50800" marR="0">
                        <a:lnSpc>
                          <a:spcPct val="80000"/>
                        </a:lnSpc>
                        <a:spcBef>
                          <a:spcPts val="5"/>
                        </a:spcBef>
                        <a:spcAft>
                          <a:spcPts val="0"/>
                        </a:spcAft>
                      </a:pPr>
                      <a:r>
                        <a:rPr lang="en-US" sz="1400" b="0" dirty="0" smtClean="0">
                          <a:solidFill>
                            <a:srgbClr val="231F20"/>
                          </a:solidFill>
                          <a:latin typeface="Times New Roman" pitchFamily="18" charset="0"/>
                          <a:ea typeface="Arial Black"/>
                          <a:cs typeface="Times New Roman" pitchFamily="18" charset="0"/>
                        </a:rPr>
                        <a:t>No </a:t>
                      </a:r>
                      <a:r>
                        <a:rPr lang="en-US" sz="1400" b="0" dirty="0">
                          <a:solidFill>
                            <a:srgbClr val="231F20"/>
                          </a:solidFill>
                          <a:latin typeface="Times New Roman" pitchFamily="18" charset="0"/>
                          <a:ea typeface="Arial Black"/>
                          <a:cs typeface="Times New Roman" pitchFamily="18" charset="0"/>
                        </a:rPr>
                        <a:t>Entry</a:t>
                      </a:r>
                      <a:endParaRPr lang="en-US" sz="1400" b="0" dirty="0">
                        <a:latin typeface="Times New Roman" pitchFamily="18" charset="0"/>
                        <a:ea typeface="Arial Black"/>
                        <a:cs typeface="Times New Roman" pitchFamily="18" charset="0"/>
                      </a:endParaRPr>
                    </a:p>
                    <a:p>
                      <a:pPr marL="50800" marR="0">
                        <a:lnSpc>
                          <a:spcPct val="80000"/>
                        </a:lnSpc>
                        <a:spcBef>
                          <a:spcPts val="0"/>
                        </a:spcBef>
                        <a:spcAft>
                          <a:spcPts val="0"/>
                        </a:spcAft>
                        <a:tabLst>
                          <a:tab pos="1404620" algn="l"/>
                        </a:tabLst>
                      </a:pPr>
                      <a:endParaRPr lang="en-US" sz="1400" b="0" dirty="0" smtClean="0">
                        <a:solidFill>
                          <a:srgbClr val="231F20"/>
                        </a:solidFill>
                        <a:latin typeface="Times New Roman" pitchFamily="18" charset="0"/>
                        <a:ea typeface="Arial Black"/>
                        <a:cs typeface="Times New Roman" pitchFamily="18" charset="0"/>
                      </a:endParaRPr>
                    </a:p>
                    <a:p>
                      <a:pPr marL="50800" marR="0">
                        <a:lnSpc>
                          <a:spcPct val="80000"/>
                        </a:lnSpc>
                        <a:spcBef>
                          <a:spcPts val="0"/>
                        </a:spcBef>
                        <a:spcAft>
                          <a:spcPts val="0"/>
                        </a:spcAft>
                        <a:tabLst>
                          <a:tab pos="1404620" algn="l"/>
                        </a:tabLst>
                      </a:pPr>
                      <a:endParaRPr lang="en-US" sz="1400" b="0" dirty="0" smtClean="0">
                        <a:solidFill>
                          <a:srgbClr val="231F20"/>
                        </a:solidFill>
                        <a:latin typeface="Times New Roman" pitchFamily="18" charset="0"/>
                        <a:ea typeface="Arial Black"/>
                        <a:cs typeface="Times New Roman" pitchFamily="18" charset="0"/>
                      </a:endParaRPr>
                    </a:p>
                    <a:p>
                      <a:pPr marL="50800" marR="0">
                        <a:lnSpc>
                          <a:spcPct val="80000"/>
                        </a:lnSpc>
                        <a:spcBef>
                          <a:spcPts val="0"/>
                        </a:spcBef>
                        <a:spcAft>
                          <a:spcPts val="0"/>
                        </a:spcAft>
                        <a:tabLst>
                          <a:tab pos="1404620" algn="l"/>
                        </a:tabLst>
                      </a:pPr>
                      <a:r>
                        <a:rPr lang="en-US" sz="1400" b="0" dirty="0" smtClean="0">
                          <a:solidFill>
                            <a:srgbClr val="231F20"/>
                          </a:solidFill>
                          <a:latin typeface="Times New Roman" pitchFamily="18" charset="0"/>
                          <a:ea typeface="Arial Black"/>
                          <a:cs typeface="Times New Roman" pitchFamily="18" charset="0"/>
                        </a:rPr>
                        <a:t>Branch</a:t>
                      </a:r>
                      <a:r>
                        <a:rPr lang="en-US" sz="1400" b="0" spc="-170" dirty="0" smtClean="0">
                          <a:solidFill>
                            <a:srgbClr val="231F20"/>
                          </a:solidFill>
                          <a:latin typeface="Times New Roman" pitchFamily="18" charset="0"/>
                          <a:ea typeface="Arial Black"/>
                          <a:cs typeface="Times New Roman" pitchFamily="18" charset="0"/>
                        </a:rPr>
                        <a:t> </a:t>
                      </a:r>
                      <a:r>
                        <a:rPr lang="en-US" sz="1400" b="0" dirty="0">
                          <a:solidFill>
                            <a:srgbClr val="231F20"/>
                          </a:solidFill>
                          <a:latin typeface="Times New Roman" pitchFamily="18" charset="0"/>
                          <a:ea typeface="Arial Black"/>
                          <a:cs typeface="Times New Roman" pitchFamily="18" charset="0"/>
                        </a:rPr>
                        <a:t>A/c	</a:t>
                      </a:r>
                      <a:r>
                        <a:rPr lang="en-US" sz="1400" b="0" spc="-55" dirty="0">
                          <a:solidFill>
                            <a:srgbClr val="231F20"/>
                          </a:solidFill>
                          <a:latin typeface="Times New Roman" pitchFamily="18" charset="0"/>
                          <a:ea typeface="Arial Black"/>
                          <a:cs typeface="Times New Roman" pitchFamily="18" charset="0"/>
                        </a:rPr>
                        <a:t>Dr.</a:t>
                      </a:r>
                      <a:endParaRPr lang="en-US" sz="1400" b="0" dirty="0">
                        <a:latin typeface="Times New Roman" pitchFamily="18" charset="0"/>
                        <a:ea typeface="Arial Black"/>
                        <a:cs typeface="Times New Roman" pitchFamily="18" charset="0"/>
                      </a:endParaRPr>
                    </a:p>
                    <a:p>
                      <a:pPr marL="207010" marR="0">
                        <a:lnSpc>
                          <a:spcPct val="80000"/>
                        </a:lnSpc>
                        <a:spcBef>
                          <a:spcPts val="205"/>
                        </a:spcBef>
                        <a:spcAft>
                          <a:spcPts val="0"/>
                        </a:spcAft>
                      </a:pPr>
                      <a:r>
                        <a:rPr lang="en-US" sz="1400" b="0" dirty="0">
                          <a:solidFill>
                            <a:srgbClr val="231F20"/>
                          </a:solidFill>
                          <a:latin typeface="Times New Roman" pitchFamily="18" charset="0"/>
                          <a:ea typeface="Arial Black"/>
                          <a:cs typeface="Times New Roman" pitchFamily="18" charset="0"/>
                        </a:rPr>
                        <a:t>To Bank or cash</a:t>
                      </a:r>
                      <a:endParaRPr lang="en-US" sz="1400" b="0" dirty="0">
                        <a:latin typeface="Times New Roman" pitchFamily="18" charset="0"/>
                        <a:ea typeface="Arial Black"/>
                        <a:cs typeface="Times New Roman" pitchFamily="18" charset="0"/>
                      </a:endParaRPr>
                    </a:p>
                    <a:p>
                      <a:pPr marL="50800" marR="942340">
                        <a:lnSpc>
                          <a:spcPct val="80000"/>
                        </a:lnSpc>
                        <a:spcBef>
                          <a:spcPts val="200"/>
                        </a:spcBef>
                        <a:spcAft>
                          <a:spcPts val="0"/>
                        </a:spcAft>
                      </a:pPr>
                      <a:r>
                        <a:rPr lang="en-US" sz="1400" b="0" dirty="0">
                          <a:solidFill>
                            <a:srgbClr val="231F20"/>
                          </a:solidFill>
                          <a:latin typeface="Times New Roman" pitchFamily="18" charset="0"/>
                          <a:ea typeface="Arial Black"/>
                          <a:cs typeface="Times New Roman" pitchFamily="18" charset="0"/>
                        </a:rPr>
                        <a:t>No Entry </a:t>
                      </a:r>
                      <a:endParaRPr lang="en-US" sz="1400" b="0" dirty="0">
                        <a:latin typeface="Times New Roman" pitchFamily="18" charset="0"/>
                        <a:ea typeface="Arial Black"/>
                        <a:cs typeface="Times New Roman" pitchFamily="18" charset="0"/>
                      </a:endParaRPr>
                    </a:p>
                    <a:p>
                      <a:pPr marL="50800" marR="942340">
                        <a:lnSpc>
                          <a:spcPct val="80000"/>
                        </a:lnSpc>
                        <a:spcBef>
                          <a:spcPts val="200"/>
                        </a:spcBef>
                        <a:spcAft>
                          <a:spcPts val="0"/>
                        </a:spcAft>
                      </a:pPr>
                      <a:endParaRPr lang="en-US" sz="1400" b="0" dirty="0" smtClean="0">
                        <a:solidFill>
                          <a:srgbClr val="231F20"/>
                        </a:solidFill>
                        <a:latin typeface="Times New Roman" pitchFamily="18" charset="0"/>
                        <a:ea typeface="Arial Black"/>
                        <a:cs typeface="Times New Roman" pitchFamily="18" charset="0"/>
                      </a:endParaRPr>
                    </a:p>
                    <a:p>
                      <a:pPr marL="50800" marR="942340">
                        <a:lnSpc>
                          <a:spcPct val="80000"/>
                        </a:lnSpc>
                        <a:spcBef>
                          <a:spcPts val="200"/>
                        </a:spcBef>
                        <a:spcAft>
                          <a:spcPts val="0"/>
                        </a:spcAft>
                      </a:pPr>
                      <a:r>
                        <a:rPr lang="en-US" sz="1400" b="0" dirty="0" smtClean="0">
                          <a:solidFill>
                            <a:srgbClr val="231F20"/>
                          </a:solidFill>
                          <a:latin typeface="Times New Roman" pitchFamily="18" charset="0"/>
                          <a:ea typeface="Arial Black"/>
                          <a:cs typeface="Times New Roman" pitchFamily="18" charset="0"/>
                        </a:rPr>
                        <a:t>No </a:t>
                      </a:r>
                      <a:r>
                        <a:rPr lang="en-US" sz="1400" b="0" dirty="0">
                          <a:solidFill>
                            <a:srgbClr val="231F20"/>
                          </a:solidFill>
                          <a:latin typeface="Times New Roman" pitchFamily="18" charset="0"/>
                          <a:ea typeface="Arial Black"/>
                          <a:cs typeface="Times New Roman" pitchFamily="18" charset="0"/>
                        </a:rPr>
                        <a:t>Entry</a:t>
                      </a:r>
                      <a:endParaRPr lang="en-US" sz="1400" b="0" dirty="0">
                        <a:latin typeface="Times New Roman" pitchFamily="18" charset="0"/>
                        <a:ea typeface="Arial Black"/>
                        <a:cs typeface="Times New Roman" pitchFamily="18" charset="0"/>
                      </a:endParaRPr>
                    </a:p>
                    <a:p>
                      <a:pPr marL="50800" marR="0">
                        <a:lnSpc>
                          <a:spcPct val="80000"/>
                        </a:lnSpc>
                        <a:spcBef>
                          <a:spcPts val="5"/>
                        </a:spcBef>
                        <a:spcAft>
                          <a:spcPts val="0"/>
                        </a:spcAft>
                        <a:tabLst>
                          <a:tab pos="1403985" algn="l"/>
                        </a:tabLst>
                      </a:pPr>
                      <a:endParaRPr lang="en-US" sz="1400" b="0" dirty="0" smtClean="0">
                        <a:solidFill>
                          <a:srgbClr val="231F20"/>
                        </a:solidFill>
                        <a:latin typeface="Times New Roman" pitchFamily="18" charset="0"/>
                        <a:ea typeface="Arial Black"/>
                        <a:cs typeface="Times New Roman" pitchFamily="18" charset="0"/>
                      </a:endParaRPr>
                    </a:p>
                    <a:p>
                      <a:pPr marL="50800" marR="0">
                        <a:lnSpc>
                          <a:spcPct val="80000"/>
                        </a:lnSpc>
                        <a:spcBef>
                          <a:spcPts val="5"/>
                        </a:spcBef>
                        <a:spcAft>
                          <a:spcPts val="0"/>
                        </a:spcAft>
                        <a:tabLst>
                          <a:tab pos="1403985" algn="l"/>
                        </a:tabLst>
                      </a:pPr>
                      <a:r>
                        <a:rPr lang="en-US" sz="1400" b="0" dirty="0" smtClean="0">
                          <a:solidFill>
                            <a:srgbClr val="231F20"/>
                          </a:solidFill>
                          <a:latin typeface="Times New Roman" pitchFamily="18" charset="0"/>
                          <a:ea typeface="Arial Black"/>
                          <a:cs typeface="Times New Roman" pitchFamily="18" charset="0"/>
                        </a:rPr>
                        <a:t>Cash</a:t>
                      </a:r>
                      <a:r>
                        <a:rPr lang="en-US" sz="1400" b="0" spc="-165" dirty="0" smtClean="0">
                          <a:solidFill>
                            <a:srgbClr val="231F20"/>
                          </a:solidFill>
                          <a:latin typeface="Times New Roman" pitchFamily="18" charset="0"/>
                          <a:ea typeface="Arial Black"/>
                          <a:cs typeface="Times New Roman" pitchFamily="18" charset="0"/>
                        </a:rPr>
                        <a:t> </a:t>
                      </a:r>
                      <a:r>
                        <a:rPr lang="en-US" sz="1400" b="0" dirty="0">
                          <a:solidFill>
                            <a:srgbClr val="231F20"/>
                          </a:solidFill>
                          <a:latin typeface="Times New Roman" pitchFamily="18" charset="0"/>
                          <a:ea typeface="Arial Black"/>
                          <a:cs typeface="Times New Roman" pitchFamily="18" charset="0"/>
                        </a:rPr>
                        <a:t>or</a:t>
                      </a:r>
                      <a:r>
                        <a:rPr lang="en-US" sz="1400" b="0" spc="-165" dirty="0">
                          <a:solidFill>
                            <a:srgbClr val="231F20"/>
                          </a:solidFill>
                          <a:latin typeface="Times New Roman" pitchFamily="18" charset="0"/>
                          <a:ea typeface="Arial Black"/>
                          <a:cs typeface="Times New Roman" pitchFamily="18" charset="0"/>
                        </a:rPr>
                        <a:t> </a:t>
                      </a:r>
                      <a:r>
                        <a:rPr lang="en-US" sz="1400" b="0" dirty="0">
                          <a:solidFill>
                            <a:srgbClr val="231F20"/>
                          </a:solidFill>
                          <a:latin typeface="Times New Roman" pitchFamily="18" charset="0"/>
                          <a:ea typeface="Arial Black"/>
                          <a:cs typeface="Times New Roman" pitchFamily="18" charset="0"/>
                        </a:rPr>
                        <a:t>Bank</a:t>
                      </a:r>
                      <a:r>
                        <a:rPr lang="en-US" sz="1400" b="0" spc="-165" dirty="0">
                          <a:solidFill>
                            <a:srgbClr val="231F20"/>
                          </a:solidFill>
                          <a:latin typeface="Times New Roman" pitchFamily="18" charset="0"/>
                          <a:ea typeface="Arial Black"/>
                          <a:cs typeface="Times New Roman" pitchFamily="18" charset="0"/>
                        </a:rPr>
                        <a:t> </a:t>
                      </a:r>
                      <a:r>
                        <a:rPr lang="en-US" sz="1400" b="0" dirty="0">
                          <a:solidFill>
                            <a:srgbClr val="231F20"/>
                          </a:solidFill>
                          <a:latin typeface="Times New Roman" pitchFamily="18" charset="0"/>
                          <a:ea typeface="Arial Black"/>
                          <a:cs typeface="Times New Roman" pitchFamily="18" charset="0"/>
                        </a:rPr>
                        <a:t>A/c	</a:t>
                      </a:r>
                      <a:r>
                        <a:rPr lang="en-US" sz="1400" b="0" spc="-55" dirty="0">
                          <a:solidFill>
                            <a:srgbClr val="231F20"/>
                          </a:solidFill>
                          <a:latin typeface="Times New Roman" pitchFamily="18" charset="0"/>
                          <a:ea typeface="Arial Black"/>
                          <a:cs typeface="Times New Roman" pitchFamily="18" charset="0"/>
                        </a:rPr>
                        <a:t>Dr.</a:t>
                      </a:r>
                      <a:endParaRPr lang="en-US" sz="1400" b="0" dirty="0">
                        <a:latin typeface="Times New Roman" pitchFamily="18" charset="0"/>
                        <a:ea typeface="Arial Black"/>
                        <a:cs typeface="Times New Roman" pitchFamily="18" charset="0"/>
                      </a:endParaRPr>
                    </a:p>
                    <a:p>
                      <a:pPr marL="207645" marR="0">
                        <a:lnSpc>
                          <a:spcPct val="80000"/>
                        </a:lnSpc>
                        <a:spcBef>
                          <a:spcPts val="200"/>
                        </a:spcBef>
                        <a:spcAft>
                          <a:spcPts val="0"/>
                        </a:spcAft>
                      </a:pPr>
                      <a:r>
                        <a:rPr lang="en-US" sz="1400" b="0" dirty="0">
                          <a:solidFill>
                            <a:srgbClr val="231F20"/>
                          </a:solidFill>
                          <a:latin typeface="Times New Roman" pitchFamily="18" charset="0"/>
                          <a:ea typeface="Arial Black"/>
                          <a:cs typeface="Times New Roman" pitchFamily="18" charset="0"/>
                        </a:rPr>
                        <a:t>To Branch </a:t>
                      </a:r>
                      <a:r>
                        <a:rPr lang="en-US" sz="1400" b="0" dirty="0" smtClean="0">
                          <a:solidFill>
                            <a:srgbClr val="231F20"/>
                          </a:solidFill>
                          <a:latin typeface="Times New Roman" pitchFamily="18" charset="0"/>
                          <a:ea typeface="Arial Black"/>
                          <a:cs typeface="Times New Roman" pitchFamily="18" charset="0"/>
                        </a:rPr>
                        <a:t>A/c</a:t>
                      </a:r>
                    </a:p>
                    <a:p>
                      <a:pPr marL="207645" marR="0">
                        <a:lnSpc>
                          <a:spcPct val="80000"/>
                        </a:lnSpc>
                        <a:spcBef>
                          <a:spcPts val="200"/>
                        </a:spcBef>
                        <a:spcAft>
                          <a:spcPts val="0"/>
                        </a:spcAft>
                      </a:pPr>
                      <a:endParaRPr lang="en-US" sz="1400" b="0" dirty="0">
                        <a:latin typeface="Times New Roman" pitchFamily="18" charset="0"/>
                        <a:ea typeface="Arial Black"/>
                        <a:cs typeface="Times New Roman" pitchFamily="18" charset="0"/>
                      </a:endParaRPr>
                    </a:p>
                    <a:p>
                      <a:pPr marL="50800" marR="0">
                        <a:lnSpc>
                          <a:spcPct val="80000"/>
                        </a:lnSpc>
                        <a:spcBef>
                          <a:spcPts val="0"/>
                        </a:spcBef>
                        <a:spcAft>
                          <a:spcPts val="0"/>
                        </a:spcAft>
                        <a:tabLst>
                          <a:tab pos="1405255" algn="l"/>
                        </a:tabLst>
                      </a:pPr>
                      <a:r>
                        <a:rPr lang="en-US" sz="1400" b="0" dirty="0">
                          <a:solidFill>
                            <a:srgbClr val="231F20"/>
                          </a:solidFill>
                          <a:latin typeface="Times New Roman" pitchFamily="18" charset="0"/>
                          <a:ea typeface="Arial Black"/>
                          <a:cs typeface="Times New Roman" pitchFamily="18" charset="0"/>
                        </a:rPr>
                        <a:t>Branch</a:t>
                      </a:r>
                      <a:r>
                        <a:rPr lang="en-US" sz="1400" b="0" spc="-170" dirty="0">
                          <a:solidFill>
                            <a:srgbClr val="231F20"/>
                          </a:solidFill>
                          <a:latin typeface="Times New Roman" pitchFamily="18" charset="0"/>
                          <a:ea typeface="Arial Black"/>
                          <a:cs typeface="Times New Roman" pitchFamily="18" charset="0"/>
                        </a:rPr>
                        <a:t> </a:t>
                      </a:r>
                      <a:r>
                        <a:rPr lang="en-US" sz="1400" b="0" dirty="0">
                          <a:solidFill>
                            <a:srgbClr val="231F20"/>
                          </a:solidFill>
                          <a:latin typeface="Times New Roman" pitchFamily="18" charset="0"/>
                          <a:ea typeface="Arial Black"/>
                          <a:cs typeface="Times New Roman" pitchFamily="18" charset="0"/>
                        </a:rPr>
                        <a:t>A/c	</a:t>
                      </a:r>
                      <a:r>
                        <a:rPr lang="en-US" sz="1400" b="0" spc="-55" dirty="0">
                          <a:solidFill>
                            <a:srgbClr val="231F20"/>
                          </a:solidFill>
                          <a:latin typeface="Times New Roman" pitchFamily="18" charset="0"/>
                          <a:ea typeface="Arial Black"/>
                          <a:cs typeface="Times New Roman" pitchFamily="18" charset="0"/>
                        </a:rPr>
                        <a:t>Dr.</a:t>
                      </a:r>
                      <a:endParaRPr lang="en-US" sz="1400" b="0" dirty="0">
                        <a:latin typeface="Times New Roman" pitchFamily="18" charset="0"/>
                        <a:ea typeface="Arial Black"/>
                        <a:cs typeface="Times New Roman" pitchFamily="18" charset="0"/>
                      </a:endParaRPr>
                    </a:p>
                    <a:p>
                      <a:pPr marL="207645" marR="0">
                        <a:lnSpc>
                          <a:spcPct val="80000"/>
                        </a:lnSpc>
                        <a:spcBef>
                          <a:spcPts val="380"/>
                        </a:spcBef>
                        <a:spcAft>
                          <a:spcPts val="0"/>
                        </a:spcAft>
                      </a:pPr>
                      <a:r>
                        <a:rPr lang="en-US" sz="1400" b="0" dirty="0">
                          <a:solidFill>
                            <a:srgbClr val="231F20"/>
                          </a:solidFill>
                          <a:latin typeface="Times New Roman" pitchFamily="18" charset="0"/>
                          <a:ea typeface="Arial Black"/>
                          <a:cs typeface="Times New Roman" pitchFamily="18" charset="0"/>
                        </a:rPr>
                        <a:t>To Bank </a:t>
                      </a:r>
                      <a:r>
                        <a:rPr lang="en-US" sz="1400" b="0" dirty="0" smtClean="0">
                          <a:solidFill>
                            <a:srgbClr val="231F20"/>
                          </a:solidFill>
                          <a:latin typeface="Times New Roman" pitchFamily="18" charset="0"/>
                          <a:ea typeface="Arial Black"/>
                          <a:cs typeface="Times New Roman" pitchFamily="18" charset="0"/>
                        </a:rPr>
                        <a:t>A/c</a:t>
                      </a:r>
                    </a:p>
                    <a:p>
                      <a:pPr marL="207645" marR="0">
                        <a:lnSpc>
                          <a:spcPct val="80000"/>
                        </a:lnSpc>
                        <a:spcBef>
                          <a:spcPts val="380"/>
                        </a:spcBef>
                        <a:spcAft>
                          <a:spcPts val="0"/>
                        </a:spcAft>
                      </a:pPr>
                      <a:endParaRPr lang="en-US" sz="1400" b="0" dirty="0" smtClean="0">
                        <a:solidFill>
                          <a:srgbClr val="231F20"/>
                        </a:solidFill>
                        <a:latin typeface="Times New Roman" pitchFamily="18" charset="0"/>
                        <a:ea typeface="Arial Black"/>
                        <a:cs typeface="Times New Roman" pitchFamily="18" charset="0"/>
                      </a:endParaRPr>
                    </a:p>
                    <a:p>
                      <a:pPr marL="207645" marR="0">
                        <a:lnSpc>
                          <a:spcPct val="80000"/>
                        </a:lnSpc>
                        <a:spcBef>
                          <a:spcPts val="380"/>
                        </a:spcBef>
                        <a:spcAft>
                          <a:spcPts val="0"/>
                        </a:spcAft>
                      </a:pPr>
                      <a:endParaRPr lang="en-US" sz="1400" b="0" dirty="0">
                        <a:latin typeface="Times New Roman" pitchFamily="18" charset="0"/>
                        <a:ea typeface="Arial Black"/>
                        <a:cs typeface="Times New Roman" pitchFamily="18" charset="0"/>
                      </a:endParaRPr>
                    </a:p>
                    <a:p>
                      <a:pPr marL="50800" marR="0">
                        <a:lnSpc>
                          <a:spcPct val="80000"/>
                        </a:lnSpc>
                        <a:spcBef>
                          <a:spcPts val="0"/>
                        </a:spcBef>
                        <a:spcAft>
                          <a:spcPts val="0"/>
                        </a:spcAft>
                      </a:pPr>
                      <a:r>
                        <a:rPr lang="en-US" sz="1400" b="0" dirty="0">
                          <a:solidFill>
                            <a:srgbClr val="231F20"/>
                          </a:solidFill>
                          <a:latin typeface="Times New Roman" pitchFamily="18" charset="0"/>
                          <a:ea typeface="Arial Black"/>
                          <a:cs typeface="Times New Roman" pitchFamily="18" charset="0"/>
                        </a:rPr>
                        <a:t>No </a:t>
                      </a:r>
                      <a:r>
                        <a:rPr lang="en-US" sz="1400" b="0" dirty="0" smtClean="0">
                          <a:solidFill>
                            <a:srgbClr val="231F20"/>
                          </a:solidFill>
                          <a:latin typeface="Times New Roman" pitchFamily="18" charset="0"/>
                          <a:ea typeface="Arial Black"/>
                          <a:cs typeface="Times New Roman" pitchFamily="18" charset="0"/>
                        </a:rPr>
                        <a:t>Entry</a:t>
                      </a:r>
                    </a:p>
                    <a:p>
                      <a:pPr marL="50800" marR="0">
                        <a:lnSpc>
                          <a:spcPct val="80000"/>
                        </a:lnSpc>
                        <a:spcBef>
                          <a:spcPts val="0"/>
                        </a:spcBef>
                        <a:spcAft>
                          <a:spcPts val="0"/>
                        </a:spcAft>
                      </a:pPr>
                      <a:endParaRPr lang="en-US" sz="1400" b="0" dirty="0">
                        <a:latin typeface="Times New Roman" pitchFamily="18" charset="0"/>
                        <a:ea typeface="Arial Black"/>
                        <a:cs typeface="Times New Roman" pitchFamily="18" charset="0"/>
                      </a:endParaRPr>
                    </a:p>
                    <a:p>
                      <a:pPr marL="51435" marR="0">
                        <a:lnSpc>
                          <a:spcPct val="80000"/>
                        </a:lnSpc>
                        <a:spcBef>
                          <a:spcPts val="0"/>
                        </a:spcBef>
                        <a:spcAft>
                          <a:spcPts val="0"/>
                        </a:spcAft>
                        <a:tabLst>
                          <a:tab pos="1400175" algn="l"/>
                        </a:tabLst>
                      </a:pPr>
                      <a:endParaRPr lang="en-US" sz="1400" b="0" dirty="0" smtClean="0">
                        <a:solidFill>
                          <a:srgbClr val="231F20"/>
                        </a:solidFill>
                        <a:latin typeface="Times New Roman" pitchFamily="18" charset="0"/>
                        <a:ea typeface="Arial Black"/>
                        <a:cs typeface="Times New Roman" pitchFamily="18" charset="0"/>
                      </a:endParaRPr>
                    </a:p>
                    <a:p>
                      <a:pPr marL="51435" marR="0">
                        <a:lnSpc>
                          <a:spcPct val="80000"/>
                        </a:lnSpc>
                        <a:spcBef>
                          <a:spcPts val="0"/>
                        </a:spcBef>
                        <a:spcAft>
                          <a:spcPts val="0"/>
                        </a:spcAft>
                        <a:tabLst>
                          <a:tab pos="1400175" algn="l"/>
                        </a:tabLst>
                      </a:pPr>
                      <a:r>
                        <a:rPr lang="en-US" sz="1400" b="0" dirty="0" smtClean="0">
                          <a:solidFill>
                            <a:srgbClr val="231F20"/>
                          </a:solidFill>
                          <a:latin typeface="Times New Roman" pitchFamily="18" charset="0"/>
                          <a:ea typeface="Arial Black"/>
                          <a:cs typeface="Times New Roman" pitchFamily="18" charset="0"/>
                        </a:rPr>
                        <a:t>Branch</a:t>
                      </a:r>
                      <a:r>
                        <a:rPr lang="en-US" sz="1400" b="0" spc="-125" dirty="0" smtClean="0">
                          <a:solidFill>
                            <a:srgbClr val="231F20"/>
                          </a:solidFill>
                          <a:latin typeface="Times New Roman" pitchFamily="18" charset="0"/>
                          <a:ea typeface="Arial Black"/>
                          <a:cs typeface="Times New Roman" pitchFamily="18" charset="0"/>
                        </a:rPr>
                        <a:t> </a:t>
                      </a:r>
                      <a:r>
                        <a:rPr lang="en-US" sz="1400" b="0" dirty="0">
                          <a:solidFill>
                            <a:srgbClr val="231F20"/>
                          </a:solidFill>
                          <a:latin typeface="Times New Roman" pitchFamily="18" charset="0"/>
                          <a:ea typeface="Arial Black"/>
                          <a:cs typeface="Times New Roman" pitchFamily="18" charset="0"/>
                        </a:rPr>
                        <a:t>Asset</a:t>
                      </a:r>
                      <a:r>
                        <a:rPr lang="en-US" sz="1400" b="0" spc="-120" dirty="0">
                          <a:solidFill>
                            <a:srgbClr val="231F20"/>
                          </a:solidFill>
                          <a:latin typeface="Times New Roman" pitchFamily="18" charset="0"/>
                          <a:ea typeface="Arial Black"/>
                          <a:cs typeface="Times New Roman" pitchFamily="18" charset="0"/>
                        </a:rPr>
                        <a:t> </a:t>
                      </a:r>
                      <a:r>
                        <a:rPr lang="en-US" sz="1400" b="0" dirty="0">
                          <a:solidFill>
                            <a:srgbClr val="231F20"/>
                          </a:solidFill>
                          <a:latin typeface="Times New Roman" pitchFamily="18" charset="0"/>
                          <a:ea typeface="Arial Black"/>
                          <a:cs typeface="Times New Roman" pitchFamily="18" charset="0"/>
                        </a:rPr>
                        <a:t>A/c	</a:t>
                      </a:r>
                      <a:r>
                        <a:rPr lang="en-US" sz="1400" b="0" spc="-55" dirty="0">
                          <a:solidFill>
                            <a:srgbClr val="231F20"/>
                          </a:solidFill>
                          <a:latin typeface="Times New Roman" pitchFamily="18" charset="0"/>
                          <a:ea typeface="Arial Black"/>
                          <a:cs typeface="Times New Roman" pitchFamily="18" charset="0"/>
                        </a:rPr>
                        <a:t>Dr.</a:t>
                      </a:r>
                      <a:endParaRPr lang="en-US" sz="1400" b="0" dirty="0">
                        <a:latin typeface="Times New Roman" pitchFamily="18" charset="0"/>
                        <a:ea typeface="Arial Black"/>
                        <a:cs typeface="Times New Roman" pitchFamily="18" charset="0"/>
                      </a:endParaRPr>
                    </a:p>
                    <a:p>
                      <a:pPr marL="207645" marR="0">
                        <a:lnSpc>
                          <a:spcPct val="80000"/>
                        </a:lnSpc>
                        <a:spcBef>
                          <a:spcPts val="205"/>
                        </a:spcBef>
                        <a:spcAft>
                          <a:spcPts val="0"/>
                        </a:spcAft>
                      </a:pPr>
                      <a:r>
                        <a:rPr lang="en-US" sz="1400" b="0" dirty="0">
                          <a:solidFill>
                            <a:srgbClr val="231F20"/>
                          </a:solidFill>
                          <a:latin typeface="Times New Roman" pitchFamily="18" charset="0"/>
                          <a:ea typeface="Arial Black"/>
                          <a:cs typeface="Times New Roman" pitchFamily="18" charset="0"/>
                        </a:rPr>
                        <a:t>To Branch </a:t>
                      </a:r>
                      <a:r>
                        <a:rPr lang="en-US" sz="1400" b="0" dirty="0" smtClean="0">
                          <a:solidFill>
                            <a:srgbClr val="231F20"/>
                          </a:solidFill>
                          <a:latin typeface="Times New Roman" pitchFamily="18" charset="0"/>
                          <a:ea typeface="Arial Black"/>
                          <a:cs typeface="Times New Roman" pitchFamily="18" charset="0"/>
                        </a:rPr>
                        <a:t>A/c</a:t>
                      </a:r>
                    </a:p>
                    <a:p>
                      <a:pPr marL="207645" marR="0">
                        <a:lnSpc>
                          <a:spcPct val="80000"/>
                        </a:lnSpc>
                        <a:spcBef>
                          <a:spcPts val="205"/>
                        </a:spcBef>
                        <a:spcAft>
                          <a:spcPts val="0"/>
                        </a:spcAft>
                      </a:pPr>
                      <a:endParaRPr lang="en-US" sz="1400" b="0" dirty="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w="12700" cap="flat" cmpd="sng" algn="ctr">
                      <a:solidFill>
                        <a:srgbClr val="00A650"/>
                      </a:solidFill>
                      <a:prstDash val="solid"/>
                      <a:round/>
                      <a:headEnd type="none" w="med" len="med"/>
                      <a:tailEnd type="none" w="med" len="med"/>
                    </a:lnT>
                    <a:lnB>
                      <a:noFill/>
                    </a:lnB>
                  </a:tcPr>
                </a:tc>
                <a:tc rowSpan="18">
                  <a:txBody>
                    <a:bodyPr/>
                    <a:lstStyle/>
                    <a:p>
                      <a:pPr marL="50165" marR="0">
                        <a:lnSpc>
                          <a:spcPct val="80000"/>
                        </a:lnSpc>
                        <a:spcBef>
                          <a:spcPts val="40"/>
                        </a:spcBef>
                        <a:spcAft>
                          <a:spcPts val="0"/>
                        </a:spcAft>
                        <a:tabLst>
                          <a:tab pos="1707515" algn="l"/>
                        </a:tabLst>
                      </a:pPr>
                      <a:endParaRPr lang="en-US" sz="1400" b="0" dirty="0" smtClean="0">
                        <a:solidFill>
                          <a:srgbClr val="231F20"/>
                        </a:solidFill>
                        <a:latin typeface="Times New Roman" pitchFamily="18" charset="0"/>
                        <a:ea typeface="Arial Black"/>
                        <a:cs typeface="Times New Roman" pitchFamily="18" charset="0"/>
                      </a:endParaRPr>
                    </a:p>
                    <a:p>
                      <a:pPr marL="50165" marR="0">
                        <a:lnSpc>
                          <a:spcPct val="80000"/>
                        </a:lnSpc>
                        <a:spcBef>
                          <a:spcPts val="40"/>
                        </a:spcBef>
                        <a:spcAft>
                          <a:spcPts val="0"/>
                        </a:spcAft>
                        <a:tabLst>
                          <a:tab pos="1707515" algn="l"/>
                        </a:tabLst>
                      </a:pPr>
                      <a:r>
                        <a:rPr lang="en-US" sz="1400" b="0" dirty="0" smtClean="0">
                          <a:solidFill>
                            <a:srgbClr val="231F20"/>
                          </a:solidFill>
                          <a:latin typeface="Times New Roman" pitchFamily="18" charset="0"/>
                          <a:ea typeface="Arial Black"/>
                          <a:cs typeface="Times New Roman" pitchFamily="18" charset="0"/>
                        </a:rPr>
                        <a:t>Goods</a:t>
                      </a:r>
                      <a:r>
                        <a:rPr lang="en-US" sz="1400" b="0" spc="-100" dirty="0" smtClean="0">
                          <a:solidFill>
                            <a:srgbClr val="231F20"/>
                          </a:solidFill>
                          <a:latin typeface="Times New Roman" pitchFamily="18" charset="0"/>
                          <a:ea typeface="Arial Black"/>
                          <a:cs typeface="Times New Roman" pitchFamily="18" charset="0"/>
                        </a:rPr>
                        <a:t> </a:t>
                      </a:r>
                      <a:r>
                        <a:rPr lang="en-US" sz="1400" b="0" dirty="0">
                          <a:solidFill>
                            <a:srgbClr val="231F20"/>
                          </a:solidFill>
                          <a:latin typeface="Times New Roman" pitchFamily="18" charset="0"/>
                          <a:ea typeface="Arial Black"/>
                          <a:cs typeface="Times New Roman" pitchFamily="18" charset="0"/>
                        </a:rPr>
                        <a:t>received</a:t>
                      </a:r>
                      <a:r>
                        <a:rPr lang="en-US" sz="1400" b="0" spc="-95" dirty="0">
                          <a:solidFill>
                            <a:srgbClr val="231F20"/>
                          </a:solidFill>
                          <a:latin typeface="Times New Roman" pitchFamily="18" charset="0"/>
                          <a:ea typeface="Arial Black"/>
                          <a:cs typeface="Times New Roman" pitchFamily="18" charset="0"/>
                        </a:rPr>
                        <a:t> </a:t>
                      </a:r>
                      <a:r>
                        <a:rPr lang="en-US" sz="1400" b="0" dirty="0">
                          <a:solidFill>
                            <a:srgbClr val="231F20"/>
                          </a:solidFill>
                          <a:latin typeface="Times New Roman" pitchFamily="18" charset="0"/>
                          <a:ea typeface="Arial Black"/>
                          <a:cs typeface="Times New Roman" pitchFamily="18" charset="0"/>
                        </a:rPr>
                        <a:t>from</a:t>
                      </a:r>
                      <a:r>
                        <a:rPr lang="en-US" sz="1400" b="0" spc="-95" dirty="0">
                          <a:solidFill>
                            <a:srgbClr val="231F20"/>
                          </a:solidFill>
                          <a:latin typeface="Times New Roman" pitchFamily="18" charset="0"/>
                          <a:ea typeface="Arial Black"/>
                          <a:cs typeface="Times New Roman" pitchFamily="18" charset="0"/>
                        </a:rPr>
                        <a:t> </a:t>
                      </a:r>
                      <a:r>
                        <a:rPr lang="en-US" sz="1400" b="0" spc="-15" dirty="0">
                          <a:solidFill>
                            <a:srgbClr val="231F20"/>
                          </a:solidFill>
                          <a:latin typeface="Times New Roman" pitchFamily="18" charset="0"/>
                          <a:ea typeface="Arial Black"/>
                          <a:cs typeface="Times New Roman" pitchFamily="18" charset="0"/>
                        </a:rPr>
                        <a:t>H.O.</a:t>
                      </a:r>
                      <a:r>
                        <a:rPr lang="en-US" sz="1400" b="0" spc="-100" dirty="0">
                          <a:solidFill>
                            <a:srgbClr val="231F20"/>
                          </a:solidFill>
                          <a:latin typeface="Times New Roman" pitchFamily="18" charset="0"/>
                          <a:ea typeface="Arial Black"/>
                          <a:cs typeface="Times New Roman" pitchFamily="18" charset="0"/>
                        </a:rPr>
                        <a:t> </a:t>
                      </a:r>
                      <a:r>
                        <a:rPr lang="en-US" sz="1400" b="0" dirty="0">
                          <a:solidFill>
                            <a:srgbClr val="231F20"/>
                          </a:solidFill>
                          <a:latin typeface="Times New Roman" pitchFamily="18" charset="0"/>
                          <a:ea typeface="Arial Black"/>
                          <a:cs typeface="Times New Roman" pitchFamily="18" charset="0"/>
                        </a:rPr>
                        <a:t>A/c	</a:t>
                      </a:r>
                      <a:r>
                        <a:rPr lang="en-US" sz="1400" b="0" spc="-30" dirty="0">
                          <a:solidFill>
                            <a:srgbClr val="231F20"/>
                          </a:solidFill>
                          <a:latin typeface="Times New Roman" pitchFamily="18" charset="0"/>
                          <a:ea typeface="Arial Black"/>
                          <a:cs typeface="Times New Roman" pitchFamily="18" charset="0"/>
                        </a:rPr>
                        <a:t>Dr.</a:t>
                      </a:r>
                      <a:endParaRPr lang="en-US" sz="1400" b="0" dirty="0">
                        <a:latin typeface="Times New Roman" pitchFamily="18" charset="0"/>
                        <a:ea typeface="Arial Black"/>
                        <a:cs typeface="Times New Roman" pitchFamily="18" charset="0"/>
                      </a:endParaRPr>
                    </a:p>
                    <a:p>
                      <a:pPr marL="207010" marR="0">
                        <a:lnSpc>
                          <a:spcPct val="80000"/>
                        </a:lnSpc>
                        <a:spcBef>
                          <a:spcPts val="0"/>
                        </a:spcBef>
                        <a:spcAft>
                          <a:spcPts val="0"/>
                        </a:spcAft>
                      </a:pPr>
                      <a:r>
                        <a:rPr lang="en-US" sz="1400" b="0" dirty="0">
                          <a:solidFill>
                            <a:srgbClr val="231F20"/>
                          </a:solidFill>
                          <a:latin typeface="Times New Roman" pitchFamily="18" charset="0"/>
                          <a:ea typeface="Arial Black"/>
                          <a:cs typeface="Times New Roman" pitchFamily="18" charset="0"/>
                        </a:rPr>
                        <a:t>To Head Office </a:t>
                      </a:r>
                      <a:r>
                        <a:rPr lang="en-US" sz="1400" b="0" dirty="0" smtClean="0">
                          <a:solidFill>
                            <a:srgbClr val="231F20"/>
                          </a:solidFill>
                          <a:latin typeface="Times New Roman" pitchFamily="18" charset="0"/>
                          <a:ea typeface="Arial Black"/>
                          <a:cs typeface="Times New Roman" pitchFamily="18" charset="0"/>
                        </a:rPr>
                        <a:t>A/c</a:t>
                      </a:r>
                    </a:p>
                    <a:p>
                      <a:pPr marL="207010" marR="0">
                        <a:lnSpc>
                          <a:spcPct val="80000"/>
                        </a:lnSpc>
                        <a:spcBef>
                          <a:spcPts val="0"/>
                        </a:spcBef>
                        <a:spcAft>
                          <a:spcPts val="0"/>
                        </a:spcAft>
                      </a:pPr>
                      <a:endParaRPr lang="en-US" sz="1400" b="0" dirty="0">
                        <a:latin typeface="Times New Roman" pitchFamily="18" charset="0"/>
                        <a:ea typeface="Arial Black"/>
                        <a:cs typeface="Times New Roman" pitchFamily="18" charset="0"/>
                      </a:endParaRPr>
                    </a:p>
                    <a:p>
                      <a:pPr marL="50165" marR="0">
                        <a:lnSpc>
                          <a:spcPct val="80000"/>
                        </a:lnSpc>
                        <a:spcBef>
                          <a:spcPts val="0"/>
                        </a:spcBef>
                        <a:spcAft>
                          <a:spcPts val="0"/>
                        </a:spcAft>
                        <a:tabLst>
                          <a:tab pos="1696720" algn="l"/>
                        </a:tabLst>
                      </a:pPr>
                      <a:r>
                        <a:rPr lang="en-US" sz="1400" b="0" dirty="0">
                          <a:solidFill>
                            <a:srgbClr val="231F20"/>
                          </a:solidFill>
                          <a:latin typeface="Times New Roman" pitchFamily="18" charset="0"/>
                          <a:ea typeface="Arial Black"/>
                          <a:cs typeface="Times New Roman" pitchFamily="18" charset="0"/>
                        </a:rPr>
                        <a:t>Head</a:t>
                      </a:r>
                      <a:r>
                        <a:rPr lang="en-US" sz="1400" b="0" spc="-145" dirty="0">
                          <a:solidFill>
                            <a:srgbClr val="231F20"/>
                          </a:solidFill>
                          <a:latin typeface="Times New Roman" pitchFamily="18" charset="0"/>
                          <a:ea typeface="Arial Black"/>
                          <a:cs typeface="Times New Roman" pitchFamily="18" charset="0"/>
                        </a:rPr>
                        <a:t> </a:t>
                      </a:r>
                      <a:r>
                        <a:rPr lang="en-US" sz="1400" b="0" dirty="0">
                          <a:solidFill>
                            <a:srgbClr val="231F20"/>
                          </a:solidFill>
                          <a:latin typeface="Times New Roman" pitchFamily="18" charset="0"/>
                          <a:ea typeface="Arial Black"/>
                          <a:cs typeface="Times New Roman" pitchFamily="18" charset="0"/>
                        </a:rPr>
                        <a:t>Office</a:t>
                      </a:r>
                      <a:r>
                        <a:rPr lang="en-US" sz="1400" b="0" spc="-140" dirty="0">
                          <a:solidFill>
                            <a:srgbClr val="231F20"/>
                          </a:solidFill>
                          <a:latin typeface="Times New Roman" pitchFamily="18" charset="0"/>
                          <a:ea typeface="Arial Black"/>
                          <a:cs typeface="Times New Roman" pitchFamily="18" charset="0"/>
                        </a:rPr>
                        <a:t> </a:t>
                      </a:r>
                      <a:r>
                        <a:rPr lang="en-US" sz="1400" b="0" dirty="0">
                          <a:solidFill>
                            <a:srgbClr val="231F20"/>
                          </a:solidFill>
                          <a:latin typeface="Times New Roman" pitchFamily="18" charset="0"/>
                          <a:ea typeface="Arial Black"/>
                          <a:cs typeface="Times New Roman" pitchFamily="18" charset="0"/>
                        </a:rPr>
                        <a:t>A/c	</a:t>
                      </a:r>
                      <a:r>
                        <a:rPr lang="en-US" sz="1400" b="0" spc="-55" dirty="0">
                          <a:solidFill>
                            <a:srgbClr val="231F20"/>
                          </a:solidFill>
                          <a:latin typeface="Times New Roman" pitchFamily="18" charset="0"/>
                          <a:ea typeface="Arial Black"/>
                          <a:cs typeface="Times New Roman" pitchFamily="18" charset="0"/>
                        </a:rPr>
                        <a:t>Dr.</a:t>
                      </a:r>
                      <a:endParaRPr lang="en-US" sz="1400" b="0" dirty="0">
                        <a:latin typeface="Times New Roman" pitchFamily="18" charset="0"/>
                        <a:ea typeface="Arial Black"/>
                        <a:cs typeface="Times New Roman" pitchFamily="18" charset="0"/>
                      </a:endParaRPr>
                    </a:p>
                    <a:p>
                      <a:pPr marL="207010" marR="231140">
                        <a:lnSpc>
                          <a:spcPct val="80000"/>
                        </a:lnSpc>
                        <a:spcBef>
                          <a:spcPts val="350"/>
                        </a:spcBef>
                        <a:spcAft>
                          <a:spcPts val="0"/>
                        </a:spcAft>
                      </a:pPr>
                      <a:r>
                        <a:rPr lang="en-US" sz="1400" b="0" spc="-50" dirty="0">
                          <a:solidFill>
                            <a:srgbClr val="231F20"/>
                          </a:solidFill>
                          <a:latin typeface="Times New Roman" pitchFamily="18" charset="0"/>
                          <a:ea typeface="Arial Black"/>
                          <a:cs typeface="Times New Roman" pitchFamily="18" charset="0"/>
                        </a:rPr>
                        <a:t>To</a:t>
                      </a:r>
                      <a:r>
                        <a:rPr lang="en-US" sz="1400" b="0" spc="-140" dirty="0">
                          <a:solidFill>
                            <a:srgbClr val="231F20"/>
                          </a:solidFill>
                          <a:latin typeface="Times New Roman" pitchFamily="18" charset="0"/>
                          <a:ea typeface="Arial Black"/>
                          <a:cs typeface="Times New Roman" pitchFamily="18" charset="0"/>
                        </a:rPr>
                        <a:t> </a:t>
                      </a:r>
                      <a:r>
                        <a:rPr lang="en-US" sz="1400" b="0" dirty="0">
                          <a:solidFill>
                            <a:srgbClr val="231F20"/>
                          </a:solidFill>
                          <a:latin typeface="Times New Roman" pitchFamily="18" charset="0"/>
                          <a:ea typeface="Arial Black"/>
                          <a:cs typeface="Times New Roman" pitchFamily="18" charset="0"/>
                        </a:rPr>
                        <a:t>Goods</a:t>
                      </a:r>
                      <a:r>
                        <a:rPr lang="en-US" sz="1400" b="0" spc="-140" dirty="0">
                          <a:solidFill>
                            <a:srgbClr val="231F20"/>
                          </a:solidFill>
                          <a:latin typeface="Times New Roman" pitchFamily="18" charset="0"/>
                          <a:ea typeface="Arial Black"/>
                          <a:cs typeface="Times New Roman" pitchFamily="18" charset="0"/>
                        </a:rPr>
                        <a:t> </a:t>
                      </a:r>
                      <a:r>
                        <a:rPr lang="en-US" sz="1400" b="0" dirty="0">
                          <a:solidFill>
                            <a:srgbClr val="231F20"/>
                          </a:solidFill>
                          <a:latin typeface="Times New Roman" pitchFamily="18" charset="0"/>
                          <a:ea typeface="Arial Black"/>
                          <a:cs typeface="Times New Roman" pitchFamily="18" charset="0"/>
                        </a:rPr>
                        <a:t>received</a:t>
                      </a:r>
                      <a:r>
                        <a:rPr lang="en-US" sz="1400" b="0" spc="-135" dirty="0">
                          <a:solidFill>
                            <a:srgbClr val="231F20"/>
                          </a:solidFill>
                          <a:latin typeface="Times New Roman" pitchFamily="18" charset="0"/>
                          <a:ea typeface="Arial Black"/>
                          <a:cs typeface="Times New Roman" pitchFamily="18" charset="0"/>
                        </a:rPr>
                        <a:t> </a:t>
                      </a:r>
                      <a:r>
                        <a:rPr lang="en-US" sz="1400" b="0" dirty="0">
                          <a:solidFill>
                            <a:srgbClr val="231F20"/>
                          </a:solidFill>
                          <a:latin typeface="Times New Roman" pitchFamily="18" charset="0"/>
                          <a:ea typeface="Arial Black"/>
                          <a:cs typeface="Times New Roman" pitchFamily="18" charset="0"/>
                        </a:rPr>
                        <a:t>from</a:t>
                      </a:r>
                      <a:r>
                        <a:rPr lang="en-US" sz="1400" b="0" spc="-140" dirty="0">
                          <a:solidFill>
                            <a:srgbClr val="231F20"/>
                          </a:solidFill>
                          <a:latin typeface="Times New Roman" pitchFamily="18" charset="0"/>
                          <a:ea typeface="Arial Black"/>
                          <a:cs typeface="Times New Roman" pitchFamily="18" charset="0"/>
                        </a:rPr>
                        <a:t> </a:t>
                      </a:r>
                      <a:r>
                        <a:rPr lang="en-US" sz="1400" b="0" spc="-15" dirty="0">
                          <a:solidFill>
                            <a:srgbClr val="231F20"/>
                          </a:solidFill>
                          <a:latin typeface="Times New Roman" pitchFamily="18" charset="0"/>
                          <a:ea typeface="Arial Black"/>
                          <a:cs typeface="Times New Roman" pitchFamily="18" charset="0"/>
                        </a:rPr>
                        <a:t>H.O. </a:t>
                      </a:r>
                      <a:r>
                        <a:rPr lang="en-US" sz="1400" b="0" dirty="0">
                          <a:solidFill>
                            <a:srgbClr val="231F20"/>
                          </a:solidFill>
                          <a:latin typeface="Times New Roman" pitchFamily="18" charset="0"/>
                          <a:ea typeface="Arial Black"/>
                          <a:cs typeface="Times New Roman" pitchFamily="18" charset="0"/>
                        </a:rPr>
                        <a:t>A/c</a:t>
                      </a:r>
                      <a:endParaRPr lang="en-US" sz="1400" b="0" dirty="0">
                        <a:latin typeface="Times New Roman" pitchFamily="18" charset="0"/>
                        <a:ea typeface="Arial Black"/>
                        <a:cs typeface="Times New Roman" pitchFamily="18" charset="0"/>
                      </a:endParaRPr>
                    </a:p>
                    <a:p>
                      <a:pPr marL="50165" marR="0">
                        <a:lnSpc>
                          <a:spcPct val="80000"/>
                        </a:lnSpc>
                        <a:spcBef>
                          <a:spcPts val="230"/>
                        </a:spcBef>
                        <a:spcAft>
                          <a:spcPts val="0"/>
                        </a:spcAft>
                        <a:tabLst>
                          <a:tab pos="1707515" algn="l"/>
                        </a:tabLst>
                      </a:pPr>
                      <a:endParaRPr lang="en-US" sz="1400" b="0" dirty="0" smtClean="0">
                        <a:solidFill>
                          <a:srgbClr val="231F20"/>
                        </a:solidFill>
                        <a:latin typeface="Times New Roman" pitchFamily="18" charset="0"/>
                        <a:ea typeface="Arial Black"/>
                        <a:cs typeface="Times New Roman" pitchFamily="18" charset="0"/>
                      </a:endParaRPr>
                    </a:p>
                    <a:p>
                      <a:pPr marL="50165" marR="0">
                        <a:lnSpc>
                          <a:spcPct val="80000"/>
                        </a:lnSpc>
                        <a:spcBef>
                          <a:spcPts val="230"/>
                        </a:spcBef>
                        <a:spcAft>
                          <a:spcPts val="0"/>
                        </a:spcAft>
                        <a:tabLst>
                          <a:tab pos="1707515" algn="l"/>
                        </a:tabLst>
                      </a:pPr>
                      <a:endParaRPr lang="en-US" sz="1400" b="0" dirty="0" smtClean="0">
                        <a:solidFill>
                          <a:srgbClr val="231F20"/>
                        </a:solidFill>
                        <a:latin typeface="Times New Roman" pitchFamily="18" charset="0"/>
                        <a:ea typeface="Arial Black"/>
                        <a:cs typeface="Times New Roman" pitchFamily="18" charset="0"/>
                      </a:endParaRPr>
                    </a:p>
                    <a:p>
                      <a:pPr marL="50165" marR="0">
                        <a:lnSpc>
                          <a:spcPct val="80000"/>
                        </a:lnSpc>
                        <a:spcBef>
                          <a:spcPts val="230"/>
                        </a:spcBef>
                        <a:spcAft>
                          <a:spcPts val="0"/>
                        </a:spcAft>
                        <a:tabLst>
                          <a:tab pos="1707515" algn="l"/>
                        </a:tabLst>
                      </a:pPr>
                      <a:r>
                        <a:rPr lang="en-US" sz="1400" b="0" dirty="0" smtClean="0">
                          <a:solidFill>
                            <a:srgbClr val="231F20"/>
                          </a:solidFill>
                          <a:latin typeface="Times New Roman" pitchFamily="18" charset="0"/>
                          <a:ea typeface="Arial Black"/>
                          <a:cs typeface="Times New Roman" pitchFamily="18" charset="0"/>
                        </a:rPr>
                        <a:t>Expenses</a:t>
                      </a:r>
                      <a:r>
                        <a:rPr lang="en-US" sz="1400" b="0" spc="-125" dirty="0" smtClean="0">
                          <a:solidFill>
                            <a:srgbClr val="231F20"/>
                          </a:solidFill>
                          <a:latin typeface="Times New Roman" pitchFamily="18" charset="0"/>
                          <a:ea typeface="Arial Black"/>
                          <a:cs typeface="Times New Roman" pitchFamily="18" charset="0"/>
                        </a:rPr>
                        <a:t> </a:t>
                      </a:r>
                      <a:r>
                        <a:rPr lang="en-US" sz="1400" b="0" dirty="0">
                          <a:solidFill>
                            <a:srgbClr val="231F20"/>
                          </a:solidFill>
                          <a:latin typeface="Times New Roman" pitchFamily="18" charset="0"/>
                          <a:ea typeface="Arial Black"/>
                          <a:cs typeface="Times New Roman" pitchFamily="18" charset="0"/>
                        </a:rPr>
                        <a:t>A/c	</a:t>
                      </a:r>
                      <a:r>
                        <a:rPr lang="en-US" sz="1400" b="0" spc="-55" dirty="0">
                          <a:solidFill>
                            <a:srgbClr val="231F20"/>
                          </a:solidFill>
                          <a:latin typeface="Times New Roman" pitchFamily="18" charset="0"/>
                          <a:ea typeface="Arial Black"/>
                          <a:cs typeface="Times New Roman" pitchFamily="18" charset="0"/>
                        </a:rPr>
                        <a:t>Dr</a:t>
                      </a:r>
                      <a:r>
                        <a:rPr lang="en-US" sz="1400" b="0" spc="-55" dirty="0" smtClean="0">
                          <a:solidFill>
                            <a:srgbClr val="231F20"/>
                          </a:solidFill>
                          <a:latin typeface="Times New Roman" pitchFamily="18" charset="0"/>
                          <a:ea typeface="Arial Black"/>
                          <a:cs typeface="Times New Roman" pitchFamily="18" charset="0"/>
                        </a:rPr>
                        <a:t>.</a:t>
                      </a:r>
                    </a:p>
                    <a:p>
                      <a:pPr marL="50165" marR="52705" indent="313055">
                        <a:lnSpc>
                          <a:spcPct val="80000"/>
                        </a:lnSpc>
                        <a:spcBef>
                          <a:spcPts val="205"/>
                        </a:spcBef>
                        <a:spcAft>
                          <a:spcPts val="0"/>
                        </a:spcAft>
                        <a:tabLst>
                          <a:tab pos="1707515" algn="l"/>
                        </a:tabLst>
                      </a:pPr>
                      <a:r>
                        <a:rPr lang="en-US" sz="1400" b="0" spc="-50" dirty="0" smtClean="0">
                          <a:solidFill>
                            <a:srgbClr val="231F20"/>
                          </a:solidFill>
                          <a:latin typeface="Times New Roman" pitchFamily="18" charset="0"/>
                          <a:ea typeface="Arial Black"/>
                          <a:cs typeface="Times New Roman" pitchFamily="18" charset="0"/>
                        </a:rPr>
                        <a:t>To </a:t>
                      </a:r>
                      <a:r>
                        <a:rPr lang="en-US" sz="1400" b="0" dirty="0" smtClean="0">
                          <a:solidFill>
                            <a:srgbClr val="231F20"/>
                          </a:solidFill>
                          <a:latin typeface="Times New Roman" pitchFamily="18" charset="0"/>
                          <a:ea typeface="Arial Black"/>
                          <a:cs typeface="Times New Roman" pitchFamily="18" charset="0"/>
                        </a:rPr>
                        <a:t>Bank or Cash A/c</a:t>
                      </a:r>
                      <a:endParaRPr lang="en-US" sz="1400" b="0" dirty="0" smtClean="0">
                        <a:latin typeface="Times New Roman" pitchFamily="18" charset="0"/>
                        <a:ea typeface="Arial Black"/>
                        <a:cs typeface="Times New Roman" pitchFamily="18" charset="0"/>
                      </a:endParaRPr>
                    </a:p>
                    <a:p>
                      <a:pPr marL="50165" marR="0">
                        <a:lnSpc>
                          <a:spcPct val="80000"/>
                        </a:lnSpc>
                        <a:spcBef>
                          <a:spcPts val="230"/>
                        </a:spcBef>
                        <a:spcAft>
                          <a:spcPts val="0"/>
                        </a:spcAft>
                        <a:tabLst>
                          <a:tab pos="1707515" algn="l"/>
                        </a:tabLst>
                      </a:pPr>
                      <a:endParaRPr lang="en-US" sz="1400" b="0" dirty="0" smtClean="0">
                        <a:solidFill>
                          <a:srgbClr val="231F20"/>
                        </a:solidFill>
                        <a:latin typeface="Times New Roman" pitchFamily="18" charset="0"/>
                        <a:ea typeface="Arial Black"/>
                        <a:cs typeface="Times New Roman" pitchFamily="18" charset="0"/>
                      </a:endParaRPr>
                    </a:p>
                    <a:p>
                      <a:pPr marL="50165" marR="0">
                        <a:lnSpc>
                          <a:spcPct val="80000"/>
                        </a:lnSpc>
                        <a:spcBef>
                          <a:spcPts val="230"/>
                        </a:spcBef>
                        <a:spcAft>
                          <a:spcPts val="0"/>
                        </a:spcAft>
                        <a:tabLst>
                          <a:tab pos="1707515" algn="l"/>
                        </a:tabLst>
                      </a:pPr>
                      <a:r>
                        <a:rPr lang="en-US" sz="1400" b="0" dirty="0" smtClean="0">
                          <a:solidFill>
                            <a:srgbClr val="231F20"/>
                          </a:solidFill>
                          <a:latin typeface="Times New Roman" pitchFamily="18" charset="0"/>
                          <a:ea typeface="Arial Black"/>
                          <a:cs typeface="Times New Roman" pitchFamily="18" charset="0"/>
                        </a:rPr>
                        <a:t>Expenses</a:t>
                      </a:r>
                      <a:r>
                        <a:rPr lang="en-US" sz="1400" b="0" spc="-125" dirty="0" smtClean="0">
                          <a:solidFill>
                            <a:srgbClr val="231F20"/>
                          </a:solidFill>
                          <a:latin typeface="Times New Roman" pitchFamily="18" charset="0"/>
                          <a:ea typeface="Arial Black"/>
                          <a:cs typeface="Times New Roman" pitchFamily="18" charset="0"/>
                        </a:rPr>
                        <a:t> </a:t>
                      </a:r>
                      <a:r>
                        <a:rPr lang="en-US" sz="1400" b="0" dirty="0" smtClean="0">
                          <a:solidFill>
                            <a:srgbClr val="231F20"/>
                          </a:solidFill>
                          <a:latin typeface="Times New Roman" pitchFamily="18" charset="0"/>
                          <a:ea typeface="Arial Black"/>
                          <a:cs typeface="Times New Roman" pitchFamily="18" charset="0"/>
                        </a:rPr>
                        <a:t>A/c	</a:t>
                      </a:r>
                      <a:r>
                        <a:rPr lang="en-US" sz="1400" b="0" spc="-55" dirty="0" smtClean="0">
                          <a:solidFill>
                            <a:srgbClr val="231F20"/>
                          </a:solidFill>
                          <a:latin typeface="Times New Roman" pitchFamily="18" charset="0"/>
                          <a:ea typeface="Arial Black"/>
                          <a:cs typeface="Times New Roman" pitchFamily="18" charset="0"/>
                        </a:rPr>
                        <a:t>Dr.</a:t>
                      </a:r>
                    </a:p>
                    <a:p>
                      <a:pPr marL="50165" marR="52705" indent="313055">
                        <a:lnSpc>
                          <a:spcPct val="80000"/>
                        </a:lnSpc>
                        <a:spcBef>
                          <a:spcPts val="205"/>
                        </a:spcBef>
                        <a:spcAft>
                          <a:spcPts val="0"/>
                        </a:spcAft>
                        <a:tabLst>
                          <a:tab pos="1707515" algn="l"/>
                        </a:tabLst>
                      </a:pPr>
                      <a:r>
                        <a:rPr lang="en-US" sz="1400" b="0" spc="-50" dirty="0" smtClean="0">
                          <a:solidFill>
                            <a:srgbClr val="231F20"/>
                          </a:solidFill>
                          <a:latin typeface="Times New Roman" pitchFamily="18" charset="0"/>
                          <a:ea typeface="Arial Black"/>
                          <a:cs typeface="Times New Roman" pitchFamily="18" charset="0"/>
                        </a:rPr>
                        <a:t>To </a:t>
                      </a:r>
                      <a:r>
                        <a:rPr lang="en-US" sz="1400" b="0" dirty="0" smtClean="0">
                          <a:solidFill>
                            <a:srgbClr val="231F20"/>
                          </a:solidFill>
                          <a:latin typeface="Times New Roman" pitchFamily="18" charset="0"/>
                          <a:ea typeface="Arial Black"/>
                          <a:cs typeface="Times New Roman" pitchFamily="18" charset="0"/>
                        </a:rPr>
                        <a:t>Head Office A/c</a:t>
                      </a:r>
                      <a:endParaRPr lang="en-US" sz="1400" b="0" dirty="0" smtClean="0">
                        <a:latin typeface="Times New Roman" pitchFamily="18" charset="0"/>
                        <a:ea typeface="Arial Black"/>
                        <a:cs typeface="Times New Roman" pitchFamily="18" charset="0"/>
                      </a:endParaRPr>
                    </a:p>
                    <a:p>
                      <a:pPr marL="50165" marR="0">
                        <a:lnSpc>
                          <a:spcPct val="80000"/>
                        </a:lnSpc>
                        <a:spcBef>
                          <a:spcPts val="230"/>
                        </a:spcBef>
                        <a:spcAft>
                          <a:spcPts val="0"/>
                        </a:spcAft>
                        <a:tabLst>
                          <a:tab pos="1707515" algn="l"/>
                        </a:tabLst>
                      </a:pPr>
                      <a:endParaRPr lang="en-US" sz="1400" b="0" dirty="0" smtClean="0">
                        <a:solidFill>
                          <a:srgbClr val="231F20"/>
                        </a:solidFill>
                        <a:latin typeface="Times New Roman" pitchFamily="18" charset="0"/>
                        <a:ea typeface="Arial Black"/>
                        <a:cs typeface="Times New Roman" pitchFamily="18" charset="0"/>
                      </a:endParaRPr>
                    </a:p>
                    <a:p>
                      <a:pPr marL="50165" marR="0">
                        <a:lnSpc>
                          <a:spcPct val="80000"/>
                        </a:lnSpc>
                        <a:spcBef>
                          <a:spcPts val="230"/>
                        </a:spcBef>
                        <a:spcAft>
                          <a:spcPts val="0"/>
                        </a:spcAft>
                        <a:tabLst>
                          <a:tab pos="1707515" algn="l"/>
                        </a:tabLst>
                      </a:pPr>
                      <a:r>
                        <a:rPr lang="en-US" sz="1400" b="0" dirty="0" smtClean="0">
                          <a:solidFill>
                            <a:srgbClr val="231F20"/>
                          </a:solidFill>
                          <a:latin typeface="Times New Roman" pitchFamily="18" charset="0"/>
                          <a:ea typeface="Arial Black"/>
                          <a:cs typeface="Times New Roman" pitchFamily="18" charset="0"/>
                        </a:rPr>
                        <a:t>Purchases</a:t>
                      </a:r>
                      <a:r>
                        <a:rPr lang="en-US" sz="1400" b="0" spc="-135" dirty="0" smtClean="0">
                          <a:solidFill>
                            <a:srgbClr val="231F20"/>
                          </a:solidFill>
                          <a:latin typeface="Times New Roman" pitchFamily="18" charset="0"/>
                          <a:ea typeface="Arial Black"/>
                          <a:cs typeface="Times New Roman" pitchFamily="18" charset="0"/>
                        </a:rPr>
                        <a:t> </a:t>
                      </a:r>
                      <a:r>
                        <a:rPr lang="en-US" sz="1400" b="0" dirty="0" smtClean="0">
                          <a:solidFill>
                            <a:srgbClr val="231F20"/>
                          </a:solidFill>
                          <a:latin typeface="Times New Roman" pitchFamily="18" charset="0"/>
                          <a:ea typeface="Arial Black"/>
                          <a:cs typeface="Times New Roman" pitchFamily="18" charset="0"/>
                        </a:rPr>
                        <a:t>A/c	</a:t>
                      </a:r>
                      <a:r>
                        <a:rPr lang="en-US" sz="1400" b="0" spc="-55" dirty="0" smtClean="0">
                          <a:solidFill>
                            <a:srgbClr val="231F20"/>
                          </a:solidFill>
                          <a:latin typeface="Times New Roman" pitchFamily="18" charset="0"/>
                          <a:ea typeface="Arial Black"/>
                          <a:cs typeface="Times New Roman" pitchFamily="18" charset="0"/>
                        </a:rPr>
                        <a:t>Dr.</a:t>
                      </a:r>
                    </a:p>
                    <a:p>
                      <a:pPr marL="50800" marR="52705" indent="313055">
                        <a:lnSpc>
                          <a:spcPct val="80000"/>
                        </a:lnSpc>
                        <a:spcBef>
                          <a:spcPts val="0"/>
                        </a:spcBef>
                        <a:spcAft>
                          <a:spcPts val="0"/>
                        </a:spcAft>
                        <a:tabLst>
                          <a:tab pos="1707515" algn="l"/>
                        </a:tabLst>
                      </a:pPr>
                      <a:r>
                        <a:rPr lang="en-US" sz="1400" b="0" spc="-50" dirty="0" smtClean="0">
                          <a:solidFill>
                            <a:srgbClr val="231F20"/>
                          </a:solidFill>
                          <a:latin typeface="Times New Roman" pitchFamily="18" charset="0"/>
                          <a:ea typeface="Arial Black"/>
                          <a:cs typeface="Times New Roman" pitchFamily="18" charset="0"/>
                        </a:rPr>
                        <a:t>To </a:t>
                      </a:r>
                      <a:r>
                        <a:rPr lang="en-US" sz="1400" b="0" dirty="0" smtClean="0">
                          <a:solidFill>
                            <a:srgbClr val="231F20"/>
                          </a:solidFill>
                          <a:latin typeface="Times New Roman" pitchFamily="18" charset="0"/>
                          <a:ea typeface="Arial Black"/>
                          <a:cs typeface="Times New Roman" pitchFamily="18" charset="0"/>
                        </a:rPr>
                        <a:t>Bank (or) Creditors A/c </a:t>
                      </a:r>
                    </a:p>
                    <a:p>
                      <a:pPr marL="50800" marR="52705" indent="313055">
                        <a:lnSpc>
                          <a:spcPct val="80000"/>
                        </a:lnSpc>
                        <a:spcBef>
                          <a:spcPts val="0"/>
                        </a:spcBef>
                        <a:spcAft>
                          <a:spcPts val="0"/>
                        </a:spcAft>
                        <a:tabLst>
                          <a:tab pos="1707515" algn="l"/>
                        </a:tabLst>
                      </a:pPr>
                      <a:endParaRPr lang="en-US" sz="1400" b="0" dirty="0" smtClean="0">
                        <a:solidFill>
                          <a:srgbClr val="231F20"/>
                        </a:solidFill>
                        <a:latin typeface="Times New Roman" pitchFamily="18" charset="0"/>
                        <a:ea typeface="Arial Black"/>
                        <a:cs typeface="Times New Roman" pitchFamily="18" charset="0"/>
                      </a:endParaRPr>
                    </a:p>
                    <a:p>
                      <a:pPr marL="50165" marR="0">
                        <a:lnSpc>
                          <a:spcPct val="80000"/>
                        </a:lnSpc>
                        <a:spcBef>
                          <a:spcPts val="230"/>
                        </a:spcBef>
                        <a:spcAft>
                          <a:spcPts val="0"/>
                        </a:spcAft>
                        <a:tabLst>
                          <a:tab pos="1707515" algn="l"/>
                        </a:tabLst>
                      </a:pPr>
                      <a:r>
                        <a:rPr lang="en-US" sz="1400" b="0" spc="-125" dirty="0" smtClean="0">
                          <a:solidFill>
                            <a:srgbClr val="231F20"/>
                          </a:solidFill>
                          <a:latin typeface="Times New Roman" pitchFamily="18" charset="0"/>
                          <a:ea typeface="Arial Black"/>
                          <a:cs typeface="Times New Roman" pitchFamily="18" charset="0"/>
                        </a:rPr>
                        <a:t>Cash or Debtors</a:t>
                      </a:r>
                      <a:r>
                        <a:rPr lang="en-US" sz="1400" b="0" spc="-125" baseline="0" dirty="0" smtClean="0">
                          <a:solidFill>
                            <a:srgbClr val="231F20"/>
                          </a:solidFill>
                          <a:latin typeface="Times New Roman" pitchFamily="18" charset="0"/>
                          <a:ea typeface="Arial Black"/>
                          <a:cs typeface="Times New Roman" pitchFamily="18" charset="0"/>
                        </a:rPr>
                        <a:t> </a:t>
                      </a:r>
                      <a:r>
                        <a:rPr lang="en-US" sz="1400" b="0" spc="-125" dirty="0" smtClean="0">
                          <a:solidFill>
                            <a:srgbClr val="231F20"/>
                          </a:solidFill>
                          <a:latin typeface="Times New Roman" pitchFamily="18" charset="0"/>
                          <a:ea typeface="Arial Black"/>
                          <a:cs typeface="Times New Roman" pitchFamily="18" charset="0"/>
                        </a:rPr>
                        <a:t> </a:t>
                      </a:r>
                      <a:r>
                        <a:rPr lang="en-US" sz="1400" b="0" dirty="0" smtClean="0">
                          <a:solidFill>
                            <a:srgbClr val="231F20"/>
                          </a:solidFill>
                          <a:latin typeface="Times New Roman" pitchFamily="18" charset="0"/>
                          <a:ea typeface="Arial Black"/>
                          <a:cs typeface="Times New Roman" pitchFamily="18" charset="0"/>
                        </a:rPr>
                        <a:t>A/c	</a:t>
                      </a:r>
                      <a:r>
                        <a:rPr lang="en-US" sz="1400" b="0" spc="-55" dirty="0" smtClean="0">
                          <a:solidFill>
                            <a:srgbClr val="231F20"/>
                          </a:solidFill>
                          <a:latin typeface="Times New Roman" pitchFamily="18" charset="0"/>
                          <a:ea typeface="Arial Black"/>
                          <a:cs typeface="Times New Roman" pitchFamily="18" charset="0"/>
                        </a:rPr>
                        <a:t>Dr.</a:t>
                      </a:r>
                      <a:endParaRPr lang="en-US" sz="1400" b="0" dirty="0">
                        <a:latin typeface="Times New Roman" pitchFamily="18" charset="0"/>
                        <a:ea typeface="Arial Black"/>
                        <a:cs typeface="Times New Roman" pitchFamily="18" charset="0"/>
                      </a:endParaRPr>
                    </a:p>
                    <a:p>
                      <a:pPr marL="363855" marR="0">
                        <a:lnSpc>
                          <a:spcPct val="80000"/>
                        </a:lnSpc>
                        <a:spcBef>
                          <a:spcPts val="0"/>
                        </a:spcBef>
                        <a:spcAft>
                          <a:spcPts val="0"/>
                        </a:spcAft>
                      </a:pPr>
                      <a:r>
                        <a:rPr lang="en-US" sz="1400" b="0" dirty="0" smtClean="0">
                          <a:solidFill>
                            <a:srgbClr val="231F20"/>
                          </a:solidFill>
                          <a:latin typeface="Times New Roman" pitchFamily="18" charset="0"/>
                          <a:ea typeface="Arial Black"/>
                          <a:cs typeface="Times New Roman" pitchFamily="18" charset="0"/>
                        </a:rPr>
                        <a:t>To Sales</a:t>
                      </a:r>
                    </a:p>
                    <a:p>
                      <a:pPr marL="363855" marR="0">
                        <a:lnSpc>
                          <a:spcPct val="80000"/>
                        </a:lnSpc>
                        <a:spcBef>
                          <a:spcPts val="0"/>
                        </a:spcBef>
                        <a:spcAft>
                          <a:spcPts val="0"/>
                        </a:spcAft>
                      </a:pPr>
                      <a:endParaRPr lang="en-US" sz="1400" b="0" dirty="0">
                        <a:latin typeface="Times New Roman" pitchFamily="18" charset="0"/>
                        <a:ea typeface="Arial Black"/>
                        <a:cs typeface="Times New Roman" pitchFamily="18" charset="0"/>
                      </a:endParaRPr>
                    </a:p>
                    <a:p>
                      <a:pPr marL="50800" marR="0">
                        <a:lnSpc>
                          <a:spcPct val="80000"/>
                        </a:lnSpc>
                        <a:spcBef>
                          <a:spcPts val="175"/>
                        </a:spcBef>
                        <a:spcAft>
                          <a:spcPts val="0"/>
                        </a:spcAft>
                      </a:pPr>
                      <a:r>
                        <a:rPr lang="en-US" sz="1400" b="0" dirty="0">
                          <a:solidFill>
                            <a:srgbClr val="231F20"/>
                          </a:solidFill>
                          <a:latin typeface="Times New Roman" pitchFamily="18" charset="0"/>
                          <a:ea typeface="Arial Black"/>
                          <a:cs typeface="Times New Roman" pitchFamily="18" charset="0"/>
                        </a:rPr>
                        <a:t>Head office A/c</a:t>
                      </a:r>
                      <a:endParaRPr lang="en-US" sz="1400" b="0" dirty="0">
                        <a:latin typeface="Times New Roman" pitchFamily="18" charset="0"/>
                        <a:ea typeface="Arial Black"/>
                        <a:cs typeface="Times New Roman" pitchFamily="18" charset="0"/>
                      </a:endParaRPr>
                    </a:p>
                    <a:p>
                      <a:pPr marL="50800" marR="43180" indent="313055">
                        <a:lnSpc>
                          <a:spcPct val="80000"/>
                        </a:lnSpc>
                        <a:spcBef>
                          <a:spcPts val="205"/>
                        </a:spcBef>
                        <a:spcAft>
                          <a:spcPts val="0"/>
                        </a:spcAft>
                        <a:tabLst>
                          <a:tab pos="1083310" algn="l"/>
                          <a:tab pos="1671955" algn="l"/>
                        </a:tabLst>
                      </a:pPr>
                      <a:r>
                        <a:rPr lang="en-US" sz="1400" b="0" spc="-50" dirty="0">
                          <a:solidFill>
                            <a:srgbClr val="231F20"/>
                          </a:solidFill>
                          <a:latin typeface="Times New Roman" pitchFamily="18" charset="0"/>
                          <a:ea typeface="Arial Black"/>
                          <a:cs typeface="Times New Roman" pitchFamily="18" charset="0"/>
                        </a:rPr>
                        <a:t>To </a:t>
                      </a:r>
                      <a:r>
                        <a:rPr lang="en-US" sz="1400" b="0" dirty="0">
                          <a:solidFill>
                            <a:srgbClr val="231F20"/>
                          </a:solidFill>
                          <a:latin typeface="Times New Roman" pitchFamily="18" charset="0"/>
                          <a:ea typeface="Arial Black"/>
                          <a:cs typeface="Times New Roman" pitchFamily="18" charset="0"/>
                        </a:rPr>
                        <a:t>Sundry Debtors A/c </a:t>
                      </a:r>
                      <a:endParaRPr lang="en-US" sz="1400" b="0" dirty="0" smtClean="0">
                        <a:solidFill>
                          <a:srgbClr val="231F20"/>
                        </a:solidFill>
                        <a:latin typeface="Times New Roman" pitchFamily="18" charset="0"/>
                        <a:ea typeface="Arial Black"/>
                        <a:cs typeface="Times New Roman" pitchFamily="18" charset="0"/>
                      </a:endParaRPr>
                    </a:p>
                    <a:p>
                      <a:pPr marL="50800" marR="43180" indent="313055">
                        <a:lnSpc>
                          <a:spcPct val="80000"/>
                        </a:lnSpc>
                        <a:spcBef>
                          <a:spcPts val="205"/>
                        </a:spcBef>
                        <a:spcAft>
                          <a:spcPts val="0"/>
                        </a:spcAft>
                        <a:tabLst>
                          <a:tab pos="1083310" algn="l"/>
                          <a:tab pos="1671955" algn="l"/>
                        </a:tabLst>
                      </a:pPr>
                      <a:endParaRPr lang="en-US" sz="1400" b="0" dirty="0">
                        <a:latin typeface="Times New Roman" pitchFamily="18" charset="0"/>
                        <a:ea typeface="Arial Black"/>
                        <a:cs typeface="Times New Roman" pitchFamily="18" charset="0"/>
                      </a:endParaRPr>
                    </a:p>
                    <a:p>
                      <a:pPr marL="0" marR="43180" algn="just">
                        <a:lnSpc>
                          <a:spcPct val="80000"/>
                        </a:lnSpc>
                        <a:spcBef>
                          <a:spcPts val="205"/>
                        </a:spcBef>
                        <a:spcAft>
                          <a:spcPts val="0"/>
                        </a:spcAft>
                        <a:tabLst>
                          <a:tab pos="1083310" algn="l"/>
                          <a:tab pos="1671955" algn="l"/>
                        </a:tabLst>
                      </a:pPr>
                      <a:r>
                        <a:rPr lang="en-US" sz="1400" b="0" dirty="0" smtClean="0">
                          <a:solidFill>
                            <a:srgbClr val="231F20"/>
                          </a:solidFill>
                          <a:latin typeface="Times New Roman" pitchFamily="18" charset="0"/>
                          <a:ea typeface="Arial Black"/>
                          <a:cs typeface="Times New Roman" pitchFamily="18" charset="0"/>
                        </a:rPr>
                        <a:t>Purchases/Sundry</a:t>
                      </a:r>
                      <a:r>
                        <a:rPr lang="en-US" sz="1400" b="0" baseline="0" dirty="0" smtClean="0">
                          <a:solidFill>
                            <a:srgbClr val="231F20"/>
                          </a:solidFill>
                          <a:latin typeface="Times New Roman" pitchFamily="18" charset="0"/>
                          <a:ea typeface="Arial Black"/>
                          <a:cs typeface="Times New Roman" pitchFamily="18" charset="0"/>
                        </a:rPr>
                        <a:t> </a:t>
                      </a:r>
                      <a:r>
                        <a:rPr lang="en-US" sz="1400" b="0" dirty="0" smtClean="0">
                          <a:solidFill>
                            <a:srgbClr val="231F20"/>
                          </a:solidFill>
                          <a:latin typeface="Times New Roman" pitchFamily="18" charset="0"/>
                          <a:ea typeface="Arial Black"/>
                          <a:cs typeface="Times New Roman" pitchFamily="18" charset="0"/>
                        </a:rPr>
                        <a:t>Creditors</a:t>
                      </a:r>
                      <a:r>
                        <a:rPr lang="en-US" sz="1400" b="0" dirty="0">
                          <a:solidFill>
                            <a:srgbClr val="231F20"/>
                          </a:solidFill>
                          <a:latin typeface="Times New Roman" pitchFamily="18" charset="0"/>
                          <a:ea typeface="Arial Black"/>
                          <a:cs typeface="Times New Roman" pitchFamily="18" charset="0"/>
                        </a:rPr>
                        <a:t>	</a:t>
                      </a:r>
                      <a:r>
                        <a:rPr lang="en-US" sz="1400" b="0" spc="-30" dirty="0">
                          <a:solidFill>
                            <a:srgbClr val="231F20"/>
                          </a:solidFill>
                          <a:latin typeface="Times New Roman" pitchFamily="18" charset="0"/>
                          <a:ea typeface="Arial Black"/>
                          <a:cs typeface="Times New Roman" pitchFamily="18" charset="0"/>
                        </a:rPr>
                        <a:t>A/c</a:t>
                      </a:r>
                      <a:endParaRPr lang="en-US" sz="1400" b="0" dirty="0">
                        <a:latin typeface="Times New Roman" pitchFamily="18" charset="0"/>
                        <a:ea typeface="Arial Black"/>
                        <a:cs typeface="Times New Roman" pitchFamily="18" charset="0"/>
                      </a:endParaRPr>
                    </a:p>
                    <a:p>
                      <a:pPr marL="363855" marR="0">
                        <a:lnSpc>
                          <a:spcPct val="80000"/>
                        </a:lnSpc>
                        <a:spcBef>
                          <a:spcPts val="0"/>
                        </a:spcBef>
                        <a:spcAft>
                          <a:spcPts val="0"/>
                        </a:spcAft>
                      </a:pPr>
                      <a:r>
                        <a:rPr lang="en-US" sz="1400" b="0" dirty="0">
                          <a:solidFill>
                            <a:srgbClr val="231F20"/>
                          </a:solidFill>
                          <a:latin typeface="Times New Roman" pitchFamily="18" charset="0"/>
                          <a:ea typeface="Arial Black"/>
                          <a:cs typeface="Times New Roman" pitchFamily="18" charset="0"/>
                        </a:rPr>
                        <a:t>To Head </a:t>
                      </a:r>
                      <a:r>
                        <a:rPr lang="en-US" sz="1400" b="0" dirty="0" smtClean="0">
                          <a:solidFill>
                            <a:srgbClr val="231F20"/>
                          </a:solidFill>
                          <a:latin typeface="Times New Roman" pitchFamily="18" charset="0"/>
                          <a:ea typeface="Arial Black"/>
                          <a:cs typeface="Times New Roman" pitchFamily="18" charset="0"/>
                        </a:rPr>
                        <a:t>Office</a:t>
                      </a:r>
                    </a:p>
                    <a:p>
                      <a:pPr marL="363855" marR="0">
                        <a:lnSpc>
                          <a:spcPct val="80000"/>
                        </a:lnSpc>
                        <a:spcBef>
                          <a:spcPts val="0"/>
                        </a:spcBef>
                        <a:spcAft>
                          <a:spcPts val="0"/>
                        </a:spcAft>
                      </a:pPr>
                      <a:endParaRPr lang="en-US" sz="1400" b="0" dirty="0">
                        <a:latin typeface="Times New Roman" pitchFamily="18" charset="0"/>
                        <a:ea typeface="Arial Black"/>
                        <a:cs typeface="Times New Roman" pitchFamily="18" charset="0"/>
                      </a:endParaRPr>
                    </a:p>
                    <a:p>
                      <a:pPr marL="50800" marR="0">
                        <a:lnSpc>
                          <a:spcPct val="80000"/>
                        </a:lnSpc>
                        <a:spcBef>
                          <a:spcPts val="185"/>
                        </a:spcBef>
                        <a:spcAft>
                          <a:spcPts val="0"/>
                        </a:spcAft>
                        <a:tabLst>
                          <a:tab pos="1709420" algn="l"/>
                        </a:tabLst>
                      </a:pPr>
                      <a:r>
                        <a:rPr lang="en-US" sz="1400" b="0" dirty="0">
                          <a:solidFill>
                            <a:srgbClr val="231F20"/>
                          </a:solidFill>
                          <a:latin typeface="Times New Roman" pitchFamily="18" charset="0"/>
                          <a:ea typeface="Arial Black"/>
                          <a:cs typeface="Times New Roman" pitchFamily="18" charset="0"/>
                        </a:rPr>
                        <a:t>Sundry</a:t>
                      </a:r>
                      <a:r>
                        <a:rPr lang="en-US" sz="1400" b="0" spc="-140" dirty="0">
                          <a:solidFill>
                            <a:srgbClr val="231F20"/>
                          </a:solidFill>
                          <a:latin typeface="Times New Roman" pitchFamily="18" charset="0"/>
                          <a:ea typeface="Arial Black"/>
                          <a:cs typeface="Times New Roman" pitchFamily="18" charset="0"/>
                        </a:rPr>
                        <a:t> </a:t>
                      </a:r>
                      <a:r>
                        <a:rPr lang="en-US" sz="1400" b="0" dirty="0">
                          <a:solidFill>
                            <a:srgbClr val="231F20"/>
                          </a:solidFill>
                          <a:latin typeface="Times New Roman" pitchFamily="18" charset="0"/>
                          <a:ea typeface="Arial Black"/>
                          <a:cs typeface="Times New Roman" pitchFamily="18" charset="0"/>
                        </a:rPr>
                        <a:t>Assets	</a:t>
                      </a:r>
                      <a:r>
                        <a:rPr lang="en-US" sz="1400" b="0" spc="-55" dirty="0">
                          <a:solidFill>
                            <a:srgbClr val="231F20"/>
                          </a:solidFill>
                          <a:latin typeface="Times New Roman" pitchFamily="18" charset="0"/>
                          <a:ea typeface="Arial Black"/>
                          <a:cs typeface="Times New Roman" pitchFamily="18" charset="0"/>
                        </a:rPr>
                        <a:t>Dr.</a:t>
                      </a:r>
                      <a:endParaRPr lang="en-US" sz="1400" b="0" dirty="0">
                        <a:latin typeface="Times New Roman" pitchFamily="18" charset="0"/>
                        <a:ea typeface="Arial Black"/>
                        <a:cs typeface="Times New Roman" pitchFamily="18" charset="0"/>
                      </a:endParaRPr>
                    </a:p>
                    <a:p>
                      <a:pPr marL="363855" marR="0">
                        <a:lnSpc>
                          <a:spcPct val="80000"/>
                        </a:lnSpc>
                        <a:spcBef>
                          <a:spcPts val="205"/>
                        </a:spcBef>
                        <a:spcAft>
                          <a:spcPts val="0"/>
                        </a:spcAft>
                      </a:pPr>
                      <a:r>
                        <a:rPr lang="en-US" sz="1400" b="0" dirty="0">
                          <a:solidFill>
                            <a:srgbClr val="231F20"/>
                          </a:solidFill>
                          <a:latin typeface="Times New Roman" pitchFamily="18" charset="0"/>
                          <a:ea typeface="Arial Black"/>
                          <a:cs typeface="Times New Roman" pitchFamily="18" charset="0"/>
                        </a:rPr>
                        <a:t>To Bank (or) </a:t>
                      </a:r>
                      <a:r>
                        <a:rPr lang="en-US" sz="1400" b="0" dirty="0" smtClean="0">
                          <a:solidFill>
                            <a:srgbClr val="231F20"/>
                          </a:solidFill>
                          <a:latin typeface="Times New Roman" pitchFamily="18" charset="0"/>
                          <a:ea typeface="Arial Black"/>
                          <a:cs typeface="Times New Roman" pitchFamily="18" charset="0"/>
                        </a:rPr>
                        <a:t>Liability</a:t>
                      </a:r>
                    </a:p>
                    <a:p>
                      <a:pPr marL="363855" marR="0">
                        <a:lnSpc>
                          <a:spcPct val="80000"/>
                        </a:lnSpc>
                        <a:spcBef>
                          <a:spcPts val="205"/>
                        </a:spcBef>
                        <a:spcAft>
                          <a:spcPts val="0"/>
                        </a:spcAft>
                      </a:pPr>
                      <a:endParaRPr lang="en-US" sz="1400" b="0" dirty="0">
                        <a:latin typeface="Times New Roman" pitchFamily="18" charset="0"/>
                        <a:ea typeface="Arial Black"/>
                        <a:cs typeface="Times New Roman" pitchFamily="18" charset="0"/>
                      </a:endParaRPr>
                    </a:p>
                    <a:p>
                      <a:pPr marL="50800" marR="0">
                        <a:lnSpc>
                          <a:spcPct val="80000"/>
                        </a:lnSpc>
                        <a:spcBef>
                          <a:spcPts val="200"/>
                        </a:spcBef>
                        <a:spcAft>
                          <a:spcPts val="0"/>
                        </a:spcAft>
                        <a:tabLst>
                          <a:tab pos="1708150" algn="l"/>
                        </a:tabLst>
                      </a:pPr>
                      <a:r>
                        <a:rPr lang="en-US" sz="1400" b="0" dirty="0">
                          <a:solidFill>
                            <a:srgbClr val="231F20"/>
                          </a:solidFill>
                          <a:latin typeface="Times New Roman" pitchFamily="18" charset="0"/>
                          <a:ea typeface="Arial Black"/>
                          <a:cs typeface="Times New Roman" pitchFamily="18" charset="0"/>
                        </a:rPr>
                        <a:t>Head</a:t>
                      </a:r>
                      <a:r>
                        <a:rPr lang="en-US" sz="1400" b="0" spc="-180" dirty="0">
                          <a:solidFill>
                            <a:srgbClr val="231F20"/>
                          </a:solidFill>
                          <a:latin typeface="Times New Roman" pitchFamily="18" charset="0"/>
                          <a:ea typeface="Arial Black"/>
                          <a:cs typeface="Times New Roman" pitchFamily="18" charset="0"/>
                        </a:rPr>
                        <a:t> </a:t>
                      </a:r>
                      <a:r>
                        <a:rPr lang="en-US" sz="1400" b="0" dirty="0">
                          <a:solidFill>
                            <a:srgbClr val="231F20"/>
                          </a:solidFill>
                          <a:latin typeface="Times New Roman" pitchFamily="18" charset="0"/>
                          <a:ea typeface="Arial Black"/>
                          <a:cs typeface="Times New Roman" pitchFamily="18" charset="0"/>
                        </a:rPr>
                        <a:t>office	</a:t>
                      </a:r>
                      <a:r>
                        <a:rPr lang="en-US" sz="1400" b="0" spc="-55" dirty="0">
                          <a:solidFill>
                            <a:srgbClr val="231F20"/>
                          </a:solidFill>
                          <a:latin typeface="Times New Roman" pitchFamily="18" charset="0"/>
                          <a:ea typeface="Arial Black"/>
                          <a:cs typeface="Times New Roman" pitchFamily="18" charset="0"/>
                        </a:rPr>
                        <a:t>Dr.</a:t>
                      </a:r>
                      <a:endParaRPr lang="en-US" sz="1400" b="0" dirty="0">
                        <a:latin typeface="Times New Roman" pitchFamily="18" charset="0"/>
                        <a:ea typeface="Arial Black"/>
                        <a:cs typeface="Times New Roman" pitchFamily="18" charset="0"/>
                      </a:endParaRPr>
                    </a:p>
                    <a:p>
                      <a:pPr marL="363855" marR="0">
                        <a:lnSpc>
                          <a:spcPct val="80000"/>
                        </a:lnSpc>
                        <a:spcBef>
                          <a:spcPts val="205"/>
                        </a:spcBef>
                        <a:spcAft>
                          <a:spcPts val="0"/>
                        </a:spcAft>
                      </a:pPr>
                      <a:r>
                        <a:rPr lang="en-US" sz="1400" b="0" dirty="0">
                          <a:solidFill>
                            <a:srgbClr val="231F20"/>
                          </a:solidFill>
                          <a:latin typeface="Times New Roman" pitchFamily="18" charset="0"/>
                          <a:ea typeface="Arial Black"/>
                          <a:cs typeface="Times New Roman" pitchFamily="18" charset="0"/>
                        </a:rPr>
                        <a:t>To Bank (or) </a:t>
                      </a:r>
                      <a:r>
                        <a:rPr lang="en-US" sz="1400" b="0" dirty="0" smtClean="0">
                          <a:solidFill>
                            <a:srgbClr val="231F20"/>
                          </a:solidFill>
                          <a:latin typeface="Times New Roman" pitchFamily="18" charset="0"/>
                          <a:ea typeface="Arial Black"/>
                          <a:cs typeface="Times New Roman" pitchFamily="18" charset="0"/>
                        </a:rPr>
                        <a:t>Liability</a:t>
                      </a:r>
                      <a:endParaRPr lang="en-US" sz="1400" b="0" dirty="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w="12700" cap="flat" cmpd="sng" algn="ctr">
                      <a:solidFill>
                        <a:srgbClr val="00A650"/>
                      </a:solidFill>
                      <a:prstDash val="solid"/>
                      <a:round/>
                      <a:headEnd type="none" w="med" len="med"/>
                      <a:tailEnd type="none" w="med" len="med"/>
                    </a:lnT>
                    <a:lnB>
                      <a:noFill/>
                    </a:lnB>
                  </a:tcPr>
                </a:tc>
              </a:tr>
              <a:tr h="219113">
                <a:tc>
                  <a:txBody>
                    <a:bodyPr/>
                    <a:lstStyle/>
                    <a:p>
                      <a:pPr marL="50165" marR="0">
                        <a:lnSpc>
                          <a:spcPct val="80000"/>
                        </a:lnSpc>
                        <a:spcBef>
                          <a:spcPts val="845"/>
                        </a:spcBef>
                        <a:spcAft>
                          <a:spcPts val="0"/>
                        </a:spcAft>
                      </a:pPr>
                      <a:r>
                        <a:rPr lang="en-US" sz="1400" b="0">
                          <a:solidFill>
                            <a:srgbClr val="231F20"/>
                          </a:solidFill>
                          <a:latin typeface="Times New Roman" pitchFamily="18" charset="0"/>
                          <a:ea typeface="Arial Black"/>
                          <a:cs typeface="Times New Roman" pitchFamily="18" charset="0"/>
                        </a:rPr>
                        <a:t>(ii)</a:t>
                      </a:r>
                      <a:endParaRPr lang="en-US" sz="1400" b="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a:txBody>
                    <a:bodyPr/>
                    <a:lstStyle/>
                    <a:p>
                      <a:pPr marL="0" marR="0">
                        <a:lnSpc>
                          <a:spcPct val="80000"/>
                        </a:lnSpc>
                        <a:spcBef>
                          <a:spcPts val="845"/>
                        </a:spcBef>
                        <a:spcAft>
                          <a:spcPts val="0"/>
                        </a:spcAft>
                      </a:pPr>
                      <a:r>
                        <a:rPr lang="en-US" sz="1400" b="0" dirty="0">
                          <a:solidFill>
                            <a:srgbClr val="231F20"/>
                          </a:solidFill>
                          <a:latin typeface="Times New Roman" pitchFamily="18" charset="0"/>
                          <a:ea typeface="Arial Black"/>
                          <a:cs typeface="Times New Roman" pitchFamily="18" charset="0"/>
                        </a:rPr>
                        <a:t>When goods are</a:t>
                      </a:r>
                      <a:endParaRPr lang="en-US" sz="1400" b="0" dirty="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r h="358550">
                <a:tc>
                  <a:txBody>
                    <a:bodyPr/>
                    <a:lstStyle/>
                    <a:p>
                      <a:pPr marL="0" marR="0">
                        <a:lnSpc>
                          <a:spcPct val="80000"/>
                        </a:lnSpc>
                        <a:spcBef>
                          <a:spcPts val="0"/>
                        </a:spcBef>
                        <a:spcAft>
                          <a:spcPts val="0"/>
                        </a:spcAft>
                      </a:pPr>
                      <a:endParaRPr lang="en-US" sz="1400" b="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a:txBody>
                    <a:bodyPr/>
                    <a:lstStyle/>
                    <a:p>
                      <a:pPr marL="50800" marR="0">
                        <a:lnSpc>
                          <a:spcPct val="80000"/>
                        </a:lnSpc>
                        <a:spcBef>
                          <a:spcPts val="115"/>
                        </a:spcBef>
                        <a:spcAft>
                          <a:spcPts val="0"/>
                        </a:spcAft>
                      </a:pPr>
                      <a:r>
                        <a:rPr lang="en-US" sz="1400" b="0" dirty="0">
                          <a:solidFill>
                            <a:srgbClr val="231F20"/>
                          </a:solidFill>
                          <a:latin typeface="Times New Roman" pitchFamily="18" charset="0"/>
                          <a:ea typeface="Arial Black"/>
                          <a:cs typeface="Times New Roman" pitchFamily="18" charset="0"/>
                        </a:rPr>
                        <a:t>returned by the Branch</a:t>
                      </a:r>
                      <a:endParaRPr lang="en-US" sz="1400" b="0" dirty="0">
                        <a:latin typeface="Times New Roman" pitchFamily="18" charset="0"/>
                        <a:ea typeface="Arial Black"/>
                        <a:cs typeface="Times New Roman" pitchFamily="18" charset="0"/>
                      </a:endParaRPr>
                    </a:p>
                    <a:p>
                      <a:pPr marL="50800" marR="0">
                        <a:lnSpc>
                          <a:spcPct val="80000"/>
                        </a:lnSpc>
                        <a:spcBef>
                          <a:spcPts val="0"/>
                        </a:spcBef>
                        <a:spcAft>
                          <a:spcPts val="0"/>
                        </a:spcAft>
                      </a:pPr>
                      <a:r>
                        <a:rPr lang="en-US" sz="1400" b="0" dirty="0">
                          <a:solidFill>
                            <a:srgbClr val="231F20"/>
                          </a:solidFill>
                          <a:latin typeface="Times New Roman" pitchFamily="18" charset="0"/>
                          <a:ea typeface="Arial Black"/>
                          <a:cs typeface="Times New Roman" pitchFamily="18" charset="0"/>
                        </a:rPr>
                        <a:t>to H.O</a:t>
                      </a:r>
                      <a:r>
                        <a:rPr lang="en-US" sz="1400" b="0" dirty="0" smtClean="0">
                          <a:solidFill>
                            <a:srgbClr val="231F20"/>
                          </a:solidFill>
                          <a:latin typeface="Times New Roman" pitchFamily="18" charset="0"/>
                          <a:ea typeface="Arial Black"/>
                          <a:cs typeface="Times New Roman" pitchFamily="18" charset="0"/>
                        </a:rPr>
                        <a:t>.</a:t>
                      </a:r>
                    </a:p>
                    <a:p>
                      <a:pPr marL="50800" marR="0">
                        <a:lnSpc>
                          <a:spcPct val="80000"/>
                        </a:lnSpc>
                        <a:spcBef>
                          <a:spcPts val="0"/>
                        </a:spcBef>
                        <a:spcAft>
                          <a:spcPts val="0"/>
                        </a:spcAft>
                      </a:pPr>
                      <a:endParaRPr lang="en-US" sz="1400" b="0" dirty="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r h="181449">
                <a:tc>
                  <a:txBody>
                    <a:bodyPr/>
                    <a:lstStyle/>
                    <a:p>
                      <a:pPr marL="50800" marR="0">
                        <a:lnSpc>
                          <a:spcPct val="80000"/>
                        </a:lnSpc>
                        <a:spcBef>
                          <a:spcPts val="110"/>
                        </a:spcBef>
                        <a:spcAft>
                          <a:spcPts val="0"/>
                        </a:spcAft>
                      </a:pPr>
                      <a:r>
                        <a:rPr lang="en-US" sz="1400" b="0">
                          <a:solidFill>
                            <a:srgbClr val="231F20"/>
                          </a:solidFill>
                          <a:latin typeface="Times New Roman" pitchFamily="18" charset="0"/>
                          <a:ea typeface="Arial Black"/>
                          <a:cs typeface="Times New Roman" pitchFamily="18" charset="0"/>
                        </a:rPr>
                        <a:t>(iii)</a:t>
                      </a:r>
                      <a:endParaRPr lang="en-US" sz="1400" b="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a:txBody>
                    <a:bodyPr/>
                    <a:lstStyle/>
                    <a:p>
                      <a:pPr marL="50800" marR="0">
                        <a:lnSpc>
                          <a:spcPct val="80000"/>
                        </a:lnSpc>
                        <a:spcBef>
                          <a:spcPts val="110"/>
                        </a:spcBef>
                        <a:spcAft>
                          <a:spcPts val="0"/>
                        </a:spcAft>
                      </a:pPr>
                      <a:r>
                        <a:rPr lang="en-US" sz="1400" b="0" dirty="0">
                          <a:solidFill>
                            <a:srgbClr val="231F20"/>
                          </a:solidFill>
                          <a:latin typeface="Times New Roman" pitchFamily="18" charset="0"/>
                          <a:ea typeface="Arial Black"/>
                          <a:cs typeface="Times New Roman" pitchFamily="18" charset="0"/>
                        </a:rPr>
                        <a:t>Branch Expenses</a:t>
                      </a:r>
                      <a:endParaRPr lang="en-US" sz="1400" b="0" dirty="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r h="258952">
                <a:tc>
                  <a:txBody>
                    <a:bodyPr/>
                    <a:lstStyle/>
                    <a:p>
                      <a:pPr marL="0" marR="0">
                        <a:lnSpc>
                          <a:spcPct val="80000"/>
                        </a:lnSpc>
                        <a:spcBef>
                          <a:spcPts val="0"/>
                        </a:spcBef>
                        <a:spcAft>
                          <a:spcPts val="0"/>
                        </a:spcAft>
                      </a:pPr>
                      <a:endParaRPr lang="en-US" sz="1400" b="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a:txBody>
                    <a:bodyPr/>
                    <a:lstStyle/>
                    <a:p>
                      <a:pPr marL="50800" marR="0">
                        <a:lnSpc>
                          <a:spcPct val="80000"/>
                        </a:lnSpc>
                        <a:spcBef>
                          <a:spcPts val="115"/>
                        </a:spcBef>
                        <a:spcAft>
                          <a:spcPts val="0"/>
                        </a:spcAft>
                      </a:pPr>
                      <a:r>
                        <a:rPr lang="en-US" sz="1400" b="0" dirty="0">
                          <a:solidFill>
                            <a:srgbClr val="231F20"/>
                          </a:solidFill>
                          <a:latin typeface="Times New Roman" pitchFamily="18" charset="0"/>
                          <a:ea typeface="Arial Black"/>
                          <a:cs typeface="Times New Roman" pitchFamily="18" charset="0"/>
                        </a:rPr>
                        <a:t>are paid by the Branch</a:t>
                      </a:r>
                      <a:endParaRPr lang="en-US" sz="1400" b="0" dirty="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r h="181449">
                <a:tc>
                  <a:txBody>
                    <a:bodyPr/>
                    <a:lstStyle/>
                    <a:p>
                      <a:pPr marL="50800" marR="0">
                        <a:lnSpc>
                          <a:spcPct val="80000"/>
                        </a:lnSpc>
                        <a:spcBef>
                          <a:spcPts val="130"/>
                        </a:spcBef>
                        <a:spcAft>
                          <a:spcPts val="0"/>
                        </a:spcAft>
                      </a:pPr>
                      <a:r>
                        <a:rPr lang="en-US" sz="1400" b="0">
                          <a:solidFill>
                            <a:srgbClr val="231F20"/>
                          </a:solidFill>
                          <a:latin typeface="Times New Roman" pitchFamily="18" charset="0"/>
                          <a:ea typeface="Arial Black"/>
                          <a:cs typeface="Times New Roman" pitchFamily="18" charset="0"/>
                        </a:rPr>
                        <a:t>(iv)</a:t>
                      </a:r>
                      <a:endParaRPr lang="en-US" sz="1400" b="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a:txBody>
                    <a:bodyPr/>
                    <a:lstStyle/>
                    <a:p>
                      <a:pPr marL="50800" marR="0">
                        <a:lnSpc>
                          <a:spcPct val="80000"/>
                        </a:lnSpc>
                        <a:spcBef>
                          <a:spcPts val="130"/>
                        </a:spcBef>
                        <a:spcAft>
                          <a:spcPts val="0"/>
                        </a:spcAft>
                      </a:pPr>
                      <a:r>
                        <a:rPr lang="en-US" sz="1400" b="0" dirty="0">
                          <a:solidFill>
                            <a:srgbClr val="231F20"/>
                          </a:solidFill>
                          <a:latin typeface="Times New Roman" pitchFamily="18" charset="0"/>
                          <a:ea typeface="Arial Black"/>
                          <a:cs typeface="Times New Roman" pitchFamily="18" charset="0"/>
                        </a:rPr>
                        <a:t>Branch Expenses</a:t>
                      </a:r>
                      <a:endParaRPr lang="en-US" sz="1400" b="0" dirty="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r h="181449">
                <a:tc>
                  <a:txBody>
                    <a:bodyPr/>
                    <a:lstStyle/>
                    <a:p>
                      <a:pPr marL="0" marR="0">
                        <a:lnSpc>
                          <a:spcPct val="80000"/>
                        </a:lnSpc>
                        <a:spcBef>
                          <a:spcPts val="0"/>
                        </a:spcBef>
                        <a:spcAft>
                          <a:spcPts val="0"/>
                        </a:spcAft>
                      </a:pPr>
                      <a:endParaRPr lang="en-US" sz="1400" b="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a:txBody>
                    <a:bodyPr/>
                    <a:lstStyle/>
                    <a:p>
                      <a:pPr marL="50800" marR="0">
                        <a:lnSpc>
                          <a:spcPct val="80000"/>
                        </a:lnSpc>
                        <a:spcBef>
                          <a:spcPts val="115"/>
                        </a:spcBef>
                        <a:spcAft>
                          <a:spcPts val="0"/>
                        </a:spcAft>
                      </a:pPr>
                      <a:r>
                        <a:rPr lang="en-US" sz="1400" b="0" dirty="0">
                          <a:solidFill>
                            <a:srgbClr val="231F20"/>
                          </a:solidFill>
                          <a:latin typeface="Times New Roman" pitchFamily="18" charset="0"/>
                          <a:ea typeface="Arial Black"/>
                          <a:cs typeface="Times New Roman" pitchFamily="18" charset="0"/>
                        </a:rPr>
                        <a:t>paid by H.O</a:t>
                      </a:r>
                      <a:r>
                        <a:rPr lang="en-US" sz="1400" b="0" dirty="0" smtClean="0">
                          <a:solidFill>
                            <a:srgbClr val="231F20"/>
                          </a:solidFill>
                          <a:latin typeface="Times New Roman" pitchFamily="18" charset="0"/>
                          <a:ea typeface="Arial Black"/>
                          <a:cs typeface="Times New Roman" pitchFamily="18" charset="0"/>
                        </a:rPr>
                        <a:t>.</a:t>
                      </a:r>
                    </a:p>
                    <a:p>
                      <a:pPr marL="50800" marR="0">
                        <a:lnSpc>
                          <a:spcPct val="80000"/>
                        </a:lnSpc>
                        <a:spcBef>
                          <a:spcPts val="115"/>
                        </a:spcBef>
                        <a:spcAft>
                          <a:spcPts val="0"/>
                        </a:spcAft>
                      </a:pPr>
                      <a:endParaRPr lang="en-US" sz="1400" b="0" dirty="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r h="181449">
                <a:tc>
                  <a:txBody>
                    <a:bodyPr/>
                    <a:lstStyle/>
                    <a:p>
                      <a:pPr marL="50800" marR="0">
                        <a:lnSpc>
                          <a:spcPct val="80000"/>
                        </a:lnSpc>
                        <a:spcBef>
                          <a:spcPts val="115"/>
                        </a:spcBef>
                        <a:spcAft>
                          <a:spcPts val="0"/>
                        </a:spcAft>
                      </a:pPr>
                      <a:r>
                        <a:rPr lang="en-US" sz="1400" b="0">
                          <a:solidFill>
                            <a:srgbClr val="231F20"/>
                          </a:solidFill>
                          <a:latin typeface="Times New Roman" pitchFamily="18" charset="0"/>
                          <a:ea typeface="Arial Black"/>
                          <a:cs typeface="Times New Roman" pitchFamily="18" charset="0"/>
                        </a:rPr>
                        <a:t>(v)</a:t>
                      </a:r>
                      <a:endParaRPr lang="en-US" sz="1400" b="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a:txBody>
                    <a:bodyPr/>
                    <a:lstStyle/>
                    <a:p>
                      <a:pPr marL="50800" marR="0">
                        <a:lnSpc>
                          <a:spcPct val="80000"/>
                        </a:lnSpc>
                        <a:spcBef>
                          <a:spcPts val="115"/>
                        </a:spcBef>
                        <a:spcAft>
                          <a:spcPts val="0"/>
                        </a:spcAft>
                      </a:pPr>
                      <a:r>
                        <a:rPr lang="en-US" sz="1400" b="0" dirty="0">
                          <a:solidFill>
                            <a:srgbClr val="231F20"/>
                          </a:solidFill>
                          <a:latin typeface="Times New Roman" pitchFamily="18" charset="0"/>
                          <a:ea typeface="Arial Black"/>
                          <a:cs typeface="Times New Roman" pitchFamily="18" charset="0"/>
                        </a:rPr>
                        <a:t>Outside purchases</a:t>
                      </a:r>
                      <a:endParaRPr lang="en-US" sz="1400" b="0" dirty="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r h="181449">
                <a:tc>
                  <a:txBody>
                    <a:bodyPr/>
                    <a:lstStyle/>
                    <a:p>
                      <a:pPr marL="0" marR="0">
                        <a:lnSpc>
                          <a:spcPct val="80000"/>
                        </a:lnSpc>
                        <a:spcBef>
                          <a:spcPts val="0"/>
                        </a:spcBef>
                        <a:spcAft>
                          <a:spcPts val="0"/>
                        </a:spcAft>
                      </a:pPr>
                      <a:endParaRPr lang="en-US" sz="1400" b="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a:txBody>
                    <a:bodyPr/>
                    <a:lstStyle/>
                    <a:p>
                      <a:pPr marL="50800" marR="0">
                        <a:lnSpc>
                          <a:spcPct val="80000"/>
                        </a:lnSpc>
                        <a:spcBef>
                          <a:spcPts val="115"/>
                        </a:spcBef>
                        <a:spcAft>
                          <a:spcPts val="0"/>
                        </a:spcAft>
                      </a:pPr>
                      <a:r>
                        <a:rPr lang="en-US" sz="1400" b="0" dirty="0">
                          <a:solidFill>
                            <a:srgbClr val="231F20"/>
                          </a:solidFill>
                          <a:latin typeface="Times New Roman" pitchFamily="18" charset="0"/>
                          <a:ea typeface="Arial Black"/>
                          <a:cs typeface="Times New Roman" pitchFamily="18" charset="0"/>
                        </a:rPr>
                        <a:t>made by the </a:t>
                      </a:r>
                      <a:r>
                        <a:rPr lang="en-US" sz="1400" b="0" dirty="0" smtClean="0">
                          <a:solidFill>
                            <a:srgbClr val="231F20"/>
                          </a:solidFill>
                          <a:latin typeface="Times New Roman" pitchFamily="18" charset="0"/>
                          <a:ea typeface="Arial Black"/>
                          <a:cs typeface="Times New Roman" pitchFamily="18" charset="0"/>
                        </a:rPr>
                        <a:t>Branch</a:t>
                      </a:r>
                    </a:p>
                    <a:p>
                      <a:pPr marL="50800" marR="0">
                        <a:lnSpc>
                          <a:spcPct val="80000"/>
                        </a:lnSpc>
                        <a:spcBef>
                          <a:spcPts val="115"/>
                        </a:spcBef>
                        <a:spcAft>
                          <a:spcPts val="0"/>
                        </a:spcAft>
                      </a:pPr>
                      <a:endParaRPr lang="en-US" sz="1400" b="0" dirty="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r h="181449">
                <a:tc>
                  <a:txBody>
                    <a:bodyPr/>
                    <a:lstStyle/>
                    <a:p>
                      <a:pPr marL="50800" marR="0">
                        <a:lnSpc>
                          <a:spcPct val="80000"/>
                        </a:lnSpc>
                        <a:spcBef>
                          <a:spcPts val="115"/>
                        </a:spcBef>
                        <a:spcAft>
                          <a:spcPts val="0"/>
                        </a:spcAft>
                      </a:pPr>
                      <a:r>
                        <a:rPr lang="en-US" sz="1400" b="0">
                          <a:solidFill>
                            <a:srgbClr val="231F20"/>
                          </a:solidFill>
                          <a:latin typeface="Times New Roman" pitchFamily="18" charset="0"/>
                          <a:ea typeface="Arial Black"/>
                          <a:cs typeface="Times New Roman" pitchFamily="18" charset="0"/>
                        </a:rPr>
                        <a:t>(vi)</a:t>
                      </a:r>
                      <a:endParaRPr lang="en-US" sz="1400" b="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a:txBody>
                    <a:bodyPr/>
                    <a:lstStyle/>
                    <a:p>
                      <a:pPr marL="50800" marR="0">
                        <a:lnSpc>
                          <a:spcPct val="80000"/>
                        </a:lnSpc>
                        <a:spcBef>
                          <a:spcPts val="115"/>
                        </a:spcBef>
                        <a:spcAft>
                          <a:spcPts val="0"/>
                        </a:spcAft>
                      </a:pPr>
                      <a:r>
                        <a:rPr lang="en-US" sz="1400" b="0" dirty="0">
                          <a:solidFill>
                            <a:srgbClr val="231F20"/>
                          </a:solidFill>
                          <a:latin typeface="Times New Roman" pitchFamily="18" charset="0"/>
                          <a:ea typeface="Arial Black"/>
                          <a:cs typeface="Times New Roman" pitchFamily="18" charset="0"/>
                        </a:rPr>
                        <a:t>Sales effected by</a:t>
                      </a:r>
                      <a:endParaRPr lang="en-US" sz="1400" b="0" dirty="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r h="181449">
                <a:tc>
                  <a:txBody>
                    <a:bodyPr/>
                    <a:lstStyle/>
                    <a:p>
                      <a:pPr marL="0" marR="0">
                        <a:lnSpc>
                          <a:spcPct val="80000"/>
                        </a:lnSpc>
                        <a:spcBef>
                          <a:spcPts val="0"/>
                        </a:spcBef>
                        <a:spcAft>
                          <a:spcPts val="0"/>
                        </a:spcAft>
                      </a:pPr>
                      <a:endParaRPr lang="en-US" sz="1400" b="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a:txBody>
                    <a:bodyPr/>
                    <a:lstStyle/>
                    <a:p>
                      <a:pPr marL="50800" marR="0">
                        <a:lnSpc>
                          <a:spcPct val="80000"/>
                        </a:lnSpc>
                        <a:spcBef>
                          <a:spcPts val="115"/>
                        </a:spcBef>
                        <a:spcAft>
                          <a:spcPts val="0"/>
                        </a:spcAft>
                      </a:pPr>
                      <a:r>
                        <a:rPr lang="en-US" sz="1400" b="0" dirty="0">
                          <a:solidFill>
                            <a:srgbClr val="231F20"/>
                          </a:solidFill>
                          <a:latin typeface="Times New Roman" pitchFamily="18" charset="0"/>
                          <a:ea typeface="Arial Black"/>
                          <a:cs typeface="Times New Roman" pitchFamily="18" charset="0"/>
                        </a:rPr>
                        <a:t>the </a:t>
                      </a:r>
                      <a:r>
                        <a:rPr lang="en-US" sz="1400" b="0" dirty="0" smtClean="0">
                          <a:solidFill>
                            <a:srgbClr val="231F20"/>
                          </a:solidFill>
                          <a:latin typeface="Times New Roman" pitchFamily="18" charset="0"/>
                          <a:ea typeface="Arial Black"/>
                          <a:cs typeface="Times New Roman" pitchFamily="18" charset="0"/>
                        </a:rPr>
                        <a:t>Branch</a:t>
                      </a:r>
                    </a:p>
                    <a:p>
                      <a:pPr marL="50800" marR="0">
                        <a:lnSpc>
                          <a:spcPct val="80000"/>
                        </a:lnSpc>
                        <a:spcBef>
                          <a:spcPts val="115"/>
                        </a:spcBef>
                        <a:spcAft>
                          <a:spcPts val="0"/>
                        </a:spcAft>
                      </a:pPr>
                      <a:endParaRPr lang="en-US" sz="1400" b="0" dirty="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r h="181449">
                <a:tc>
                  <a:txBody>
                    <a:bodyPr/>
                    <a:lstStyle/>
                    <a:p>
                      <a:pPr marL="50800" marR="0">
                        <a:lnSpc>
                          <a:spcPct val="80000"/>
                        </a:lnSpc>
                        <a:spcBef>
                          <a:spcPts val="115"/>
                        </a:spcBef>
                        <a:spcAft>
                          <a:spcPts val="0"/>
                        </a:spcAft>
                      </a:pPr>
                      <a:r>
                        <a:rPr lang="en-US" sz="1400" b="0">
                          <a:solidFill>
                            <a:srgbClr val="231F20"/>
                          </a:solidFill>
                          <a:latin typeface="Times New Roman" pitchFamily="18" charset="0"/>
                          <a:ea typeface="Arial Black"/>
                          <a:cs typeface="Times New Roman" pitchFamily="18" charset="0"/>
                        </a:rPr>
                        <a:t>(vii)</a:t>
                      </a:r>
                      <a:endParaRPr lang="en-US" sz="1400" b="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a:txBody>
                    <a:bodyPr/>
                    <a:lstStyle/>
                    <a:p>
                      <a:pPr marL="50800" marR="0">
                        <a:lnSpc>
                          <a:spcPct val="80000"/>
                        </a:lnSpc>
                        <a:spcBef>
                          <a:spcPts val="115"/>
                        </a:spcBef>
                        <a:spcAft>
                          <a:spcPts val="0"/>
                        </a:spcAft>
                      </a:pPr>
                      <a:r>
                        <a:rPr lang="en-US" sz="1400" b="0" dirty="0">
                          <a:solidFill>
                            <a:srgbClr val="231F20"/>
                          </a:solidFill>
                          <a:latin typeface="Times New Roman" pitchFamily="18" charset="0"/>
                          <a:ea typeface="Arial Black"/>
                          <a:cs typeface="Times New Roman" pitchFamily="18" charset="0"/>
                        </a:rPr>
                        <a:t>Collection from</a:t>
                      </a:r>
                      <a:endParaRPr lang="en-US" sz="1400" b="0" dirty="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r h="358550">
                <a:tc>
                  <a:txBody>
                    <a:bodyPr/>
                    <a:lstStyle/>
                    <a:p>
                      <a:pPr marL="0" marR="0">
                        <a:lnSpc>
                          <a:spcPct val="80000"/>
                        </a:lnSpc>
                        <a:spcBef>
                          <a:spcPts val="0"/>
                        </a:spcBef>
                        <a:spcAft>
                          <a:spcPts val="0"/>
                        </a:spcAft>
                      </a:pPr>
                      <a:endParaRPr lang="en-US" sz="1400" b="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a:txBody>
                    <a:bodyPr/>
                    <a:lstStyle/>
                    <a:p>
                      <a:pPr marL="50800" marR="0">
                        <a:lnSpc>
                          <a:spcPct val="80000"/>
                        </a:lnSpc>
                        <a:spcBef>
                          <a:spcPts val="115"/>
                        </a:spcBef>
                        <a:spcAft>
                          <a:spcPts val="0"/>
                        </a:spcAft>
                      </a:pPr>
                      <a:r>
                        <a:rPr lang="en-US" sz="1400" b="0" dirty="0">
                          <a:solidFill>
                            <a:srgbClr val="231F20"/>
                          </a:solidFill>
                          <a:latin typeface="Times New Roman" pitchFamily="18" charset="0"/>
                          <a:ea typeface="Arial Black"/>
                          <a:cs typeface="Times New Roman" pitchFamily="18" charset="0"/>
                        </a:rPr>
                        <a:t>Debtors of the Branch</a:t>
                      </a:r>
                      <a:endParaRPr lang="en-US" sz="1400" b="0" dirty="0">
                        <a:latin typeface="Times New Roman" pitchFamily="18" charset="0"/>
                        <a:ea typeface="Arial Black"/>
                        <a:cs typeface="Times New Roman" pitchFamily="18" charset="0"/>
                      </a:endParaRPr>
                    </a:p>
                    <a:p>
                      <a:pPr marL="50800" marR="0">
                        <a:lnSpc>
                          <a:spcPct val="80000"/>
                        </a:lnSpc>
                        <a:spcBef>
                          <a:spcPts val="0"/>
                        </a:spcBef>
                        <a:spcAft>
                          <a:spcPts val="0"/>
                        </a:spcAft>
                      </a:pPr>
                      <a:r>
                        <a:rPr lang="en-US" sz="1400" b="0" dirty="0">
                          <a:solidFill>
                            <a:srgbClr val="231F20"/>
                          </a:solidFill>
                          <a:latin typeface="Times New Roman" pitchFamily="18" charset="0"/>
                          <a:ea typeface="Arial Black"/>
                          <a:cs typeface="Times New Roman" pitchFamily="18" charset="0"/>
                        </a:rPr>
                        <a:t>recd. by H.O</a:t>
                      </a:r>
                      <a:r>
                        <a:rPr lang="en-US" sz="1400" b="0" dirty="0" smtClean="0">
                          <a:solidFill>
                            <a:srgbClr val="231F20"/>
                          </a:solidFill>
                          <a:latin typeface="Times New Roman" pitchFamily="18" charset="0"/>
                          <a:ea typeface="Arial Black"/>
                          <a:cs typeface="Times New Roman" pitchFamily="18" charset="0"/>
                        </a:rPr>
                        <a:t>.</a:t>
                      </a:r>
                    </a:p>
                    <a:p>
                      <a:pPr marL="50800" marR="0">
                        <a:lnSpc>
                          <a:spcPct val="80000"/>
                        </a:lnSpc>
                        <a:spcBef>
                          <a:spcPts val="0"/>
                        </a:spcBef>
                        <a:spcAft>
                          <a:spcPts val="0"/>
                        </a:spcAft>
                      </a:pPr>
                      <a:endParaRPr lang="en-US" sz="1400" b="0" dirty="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r h="401874">
                <a:tc>
                  <a:txBody>
                    <a:bodyPr/>
                    <a:lstStyle/>
                    <a:p>
                      <a:pPr marL="50800" marR="0">
                        <a:lnSpc>
                          <a:spcPct val="80000"/>
                        </a:lnSpc>
                        <a:spcBef>
                          <a:spcPts val="245"/>
                        </a:spcBef>
                        <a:spcAft>
                          <a:spcPts val="0"/>
                        </a:spcAft>
                      </a:pPr>
                      <a:r>
                        <a:rPr lang="en-US" sz="1400" b="0">
                          <a:solidFill>
                            <a:srgbClr val="231F20"/>
                          </a:solidFill>
                          <a:latin typeface="Times New Roman" pitchFamily="18" charset="0"/>
                          <a:ea typeface="Arial Black"/>
                          <a:cs typeface="Times New Roman" pitchFamily="18" charset="0"/>
                        </a:rPr>
                        <a:t>(viii)</a:t>
                      </a:r>
                      <a:endParaRPr lang="en-US" sz="1400" b="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a:txBody>
                    <a:bodyPr/>
                    <a:lstStyle/>
                    <a:p>
                      <a:pPr marL="50800" marR="41910" algn="just">
                        <a:lnSpc>
                          <a:spcPct val="80000"/>
                        </a:lnSpc>
                        <a:spcBef>
                          <a:spcPts val="395"/>
                        </a:spcBef>
                        <a:spcAft>
                          <a:spcPts val="0"/>
                        </a:spcAft>
                      </a:pPr>
                      <a:r>
                        <a:rPr lang="en-US" sz="1400" b="0" dirty="0">
                          <a:solidFill>
                            <a:srgbClr val="231F20"/>
                          </a:solidFill>
                          <a:latin typeface="Times New Roman" pitchFamily="18" charset="0"/>
                          <a:ea typeface="Arial Black"/>
                          <a:cs typeface="Times New Roman" pitchFamily="18" charset="0"/>
                        </a:rPr>
                        <a:t>Payment by H.O. for purchase made by </a:t>
                      </a:r>
                      <a:r>
                        <a:rPr lang="en-US" sz="1400" b="0" dirty="0" smtClean="0">
                          <a:solidFill>
                            <a:srgbClr val="231F20"/>
                          </a:solidFill>
                          <a:latin typeface="Times New Roman" pitchFamily="18" charset="0"/>
                          <a:ea typeface="Arial Black"/>
                          <a:cs typeface="Times New Roman" pitchFamily="18" charset="0"/>
                        </a:rPr>
                        <a:t>Branch</a:t>
                      </a:r>
                    </a:p>
                    <a:p>
                      <a:pPr marL="50800" marR="41910" algn="just">
                        <a:lnSpc>
                          <a:spcPct val="80000"/>
                        </a:lnSpc>
                        <a:spcBef>
                          <a:spcPts val="395"/>
                        </a:spcBef>
                        <a:spcAft>
                          <a:spcPts val="0"/>
                        </a:spcAft>
                      </a:pPr>
                      <a:endParaRPr lang="en-US" sz="1400" b="0" dirty="0" smtClean="0">
                        <a:solidFill>
                          <a:srgbClr val="231F20"/>
                        </a:solidFill>
                        <a:latin typeface="Times New Roman" pitchFamily="18" charset="0"/>
                        <a:ea typeface="Arial Black"/>
                        <a:cs typeface="Times New Roman" pitchFamily="18" charset="0"/>
                      </a:endParaRPr>
                    </a:p>
                    <a:p>
                      <a:pPr marL="50800" marR="41910" algn="just">
                        <a:lnSpc>
                          <a:spcPct val="80000"/>
                        </a:lnSpc>
                        <a:spcBef>
                          <a:spcPts val="395"/>
                        </a:spcBef>
                        <a:spcAft>
                          <a:spcPts val="0"/>
                        </a:spcAft>
                      </a:pPr>
                      <a:endParaRPr lang="en-US" sz="1400" b="0" dirty="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r h="181449">
                <a:tc>
                  <a:txBody>
                    <a:bodyPr/>
                    <a:lstStyle/>
                    <a:p>
                      <a:pPr marL="50800" marR="0">
                        <a:lnSpc>
                          <a:spcPct val="80000"/>
                        </a:lnSpc>
                        <a:spcBef>
                          <a:spcPts val="390"/>
                        </a:spcBef>
                        <a:spcAft>
                          <a:spcPts val="0"/>
                        </a:spcAft>
                      </a:pPr>
                      <a:r>
                        <a:rPr lang="en-US" sz="1400" b="0">
                          <a:solidFill>
                            <a:srgbClr val="231F20"/>
                          </a:solidFill>
                          <a:latin typeface="Times New Roman" pitchFamily="18" charset="0"/>
                          <a:ea typeface="Arial Black"/>
                          <a:cs typeface="Times New Roman" pitchFamily="18" charset="0"/>
                        </a:rPr>
                        <a:t>(ix)</a:t>
                      </a:r>
                      <a:endParaRPr lang="en-US" sz="1400" b="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a:txBody>
                    <a:bodyPr/>
                    <a:lstStyle/>
                    <a:p>
                      <a:pPr marL="50800" marR="0">
                        <a:lnSpc>
                          <a:spcPct val="80000"/>
                        </a:lnSpc>
                        <a:spcBef>
                          <a:spcPts val="390"/>
                        </a:spcBef>
                        <a:spcAft>
                          <a:spcPts val="0"/>
                        </a:spcAft>
                      </a:pPr>
                      <a:r>
                        <a:rPr lang="en-US" sz="1400" b="0" dirty="0">
                          <a:solidFill>
                            <a:srgbClr val="231F20"/>
                          </a:solidFill>
                          <a:latin typeface="Times New Roman" pitchFamily="18" charset="0"/>
                          <a:ea typeface="Arial Black"/>
                          <a:cs typeface="Times New Roman" pitchFamily="18" charset="0"/>
                        </a:rPr>
                        <a:t>Purchase of Asset</a:t>
                      </a:r>
                      <a:endParaRPr lang="en-US" sz="1400" b="0" dirty="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r h="181449">
                <a:tc>
                  <a:txBody>
                    <a:bodyPr/>
                    <a:lstStyle/>
                    <a:p>
                      <a:pPr marL="0" marR="0">
                        <a:lnSpc>
                          <a:spcPct val="80000"/>
                        </a:lnSpc>
                        <a:spcBef>
                          <a:spcPts val="0"/>
                        </a:spcBef>
                        <a:spcAft>
                          <a:spcPts val="0"/>
                        </a:spcAft>
                      </a:pPr>
                      <a:endParaRPr lang="en-US" sz="1400" b="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a:txBody>
                    <a:bodyPr/>
                    <a:lstStyle/>
                    <a:p>
                      <a:pPr marL="50800" marR="0">
                        <a:lnSpc>
                          <a:spcPct val="80000"/>
                        </a:lnSpc>
                        <a:spcBef>
                          <a:spcPts val="115"/>
                        </a:spcBef>
                        <a:spcAft>
                          <a:spcPts val="0"/>
                        </a:spcAft>
                      </a:pPr>
                      <a:r>
                        <a:rPr lang="en-US" sz="1400" b="0" dirty="0">
                          <a:solidFill>
                            <a:srgbClr val="231F20"/>
                          </a:solidFill>
                          <a:latin typeface="Times New Roman" pitchFamily="18" charset="0"/>
                          <a:ea typeface="Arial Black"/>
                          <a:cs typeface="Times New Roman" pitchFamily="18" charset="0"/>
                        </a:rPr>
                        <a:t>by </a:t>
                      </a:r>
                      <a:r>
                        <a:rPr lang="en-US" sz="1400" b="0" dirty="0" smtClean="0">
                          <a:solidFill>
                            <a:srgbClr val="231F20"/>
                          </a:solidFill>
                          <a:latin typeface="Times New Roman" pitchFamily="18" charset="0"/>
                          <a:ea typeface="Arial Black"/>
                          <a:cs typeface="Times New Roman" pitchFamily="18" charset="0"/>
                        </a:rPr>
                        <a:t>Branch</a:t>
                      </a:r>
                    </a:p>
                    <a:p>
                      <a:pPr marL="50800" marR="0">
                        <a:lnSpc>
                          <a:spcPct val="80000"/>
                        </a:lnSpc>
                        <a:spcBef>
                          <a:spcPts val="115"/>
                        </a:spcBef>
                        <a:spcAft>
                          <a:spcPts val="0"/>
                        </a:spcAft>
                      </a:pPr>
                      <a:endParaRPr lang="en-US" sz="1400" b="0" dirty="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r h="181449">
                <a:tc>
                  <a:txBody>
                    <a:bodyPr/>
                    <a:lstStyle/>
                    <a:p>
                      <a:pPr marL="50800" marR="0">
                        <a:lnSpc>
                          <a:spcPct val="80000"/>
                        </a:lnSpc>
                        <a:spcBef>
                          <a:spcPts val="115"/>
                        </a:spcBef>
                        <a:spcAft>
                          <a:spcPts val="0"/>
                        </a:spcAft>
                      </a:pPr>
                      <a:r>
                        <a:rPr lang="en-US" sz="1400" b="0">
                          <a:solidFill>
                            <a:srgbClr val="231F20"/>
                          </a:solidFill>
                          <a:latin typeface="Times New Roman" pitchFamily="18" charset="0"/>
                          <a:ea typeface="Arial Black"/>
                          <a:cs typeface="Times New Roman" pitchFamily="18" charset="0"/>
                        </a:rPr>
                        <a:t>(x)</a:t>
                      </a:r>
                      <a:endParaRPr lang="en-US" sz="1400" b="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a:txBody>
                    <a:bodyPr/>
                    <a:lstStyle/>
                    <a:p>
                      <a:pPr marL="54610" marR="0">
                        <a:lnSpc>
                          <a:spcPct val="80000"/>
                        </a:lnSpc>
                        <a:spcBef>
                          <a:spcPts val="115"/>
                        </a:spcBef>
                        <a:spcAft>
                          <a:spcPts val="0"/>
                        </a:spcAft>
                      </a:pPr>
                      <a:r>
                        <a:rPr lang="en-US" sz="1400" b="0" dirty="0">
                          <a:solidFill>
                            <a:srgbClr val="231F20"/>
                          </a:solidFill>
                          <a:latin typeface="Times New Roman" pitchFamily="18" charset="0"/>
                          <a:ea typeface="Arial Black"/>
                          <a:cs typeface="Times New Roman" pitchFamily="18" charset="0"/>
                        </a:rPr>
                        <a:t>Asset purchased by</a:t>
                      </a:r>
                      <a:endParaRPr lang="en-US" sz="1400" b="0" dirty="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r h="322694">
                <a:tc>
                  <a:txBody>
                    <a:bodyPr/>
                    <a:lstStyle/>
                    <a:p>
                      <a:pPr marL="0" marR="0">
                        <a:lnSpc>
                          <a:spcPct val="80000"/>
                        </a:lnSpc>
                        <a:spcBef>
                          <a:spcPts val="0"/>
                        </a:spcBef>
                        <a:spcAft>
                          <a:spcPts val="0"/>
                        </a:spcAft>
                      </a:pPr>
                      <a:endParaRPr lang="en-US" sz="1400" b="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a:txBody>
                    <a:bodyPr/>
                    <a:lstStyle/>
                    <a:p>
                      <a:pPr marL="54610" marR="36830">
                        <a:lnSpc>
                          <a:spcPct val="80000"/>
                        </a:lnSpc>
                        <a:spcBef>
                          <a:spcPts val="265"/>
                        </a:spcBef>
                        <a:spcAft>
                          <a:spcPts val="0"/>
                        </a:spcAft>
                      </a:pPr>
                      <a:r>
                        <a:rPr lang="en-US" sz="1400" b="0" dirty="0">
                          <a:solidFill>
                            <a:srgbClr val="231F20"/>
                          </a:solidFill>
                          <a:latin typeface="Times New Roman" pitchFamily="18" charset="0"/>
                          <a:ea typeface="Arial Black"/>
                          <a:cs typeface="Times New Roman" pitchFamily="18" charset="0"/>
                        </a:rPr>
                        <a:t>the</a:t>
                      </a:r>
                      <a:r>
                        <a:rPr lang="en-US" sz="1400" b="0" spc="-100" dirty="0">
                          <a:solidFill>
                            <a:srgbClr val="231F20"/>
                          </a:solidFill>
                          <a:latin typeface="Times New Roman" pitchFamily="18" charset="0"/>
                          <a:ea typeface="Arial Black"/>
                          <a:cs typeface="Times New Roman" pitchFamily="18" charset="0"/>
                        </a:rPr>
                        <a:t> </a:t>
                      </a:r>
                      <a:r>
                        <a:rPr lang="en-US" sz="1400" b="0" dirty="0">
                          <a:solidFill>
                            <a:srgbClr val="231F20"/>
                          </a:solidFill>
                          <a:latin typeface="Times New Roman" pitchFamily="18" charset="0"/>
                          <a:ea typeface="Arial Black"/>
                          <a:cs typeface="Times New Roman" pitchFamily="18" charset="0"/>
                        </a:rPr>
                        <a:t>Branch</a:t>
                      </a:r>
                      <a:r>
                        <a:rPr lang="en-US" sz="1400" b="0" spc="-100" dirty="0">
                          <a:solidFill>
                            <a:srgbClr val="231F20"/>
                          </a:solidFill>
                          <a:latin typeface="Times New Roman" pitchFamily="18" charset="0"/>
                          <a:ea typeface="Arial Black"/>
                          <a:cs typeface="Times New Roman" pitchFamily="18" charset="0"/>
                        </a:rPr>
                        <a:t> </a:t>
                      </a:r>
                      <a:r>
                        <a:rPr lang="en-US" sz="1400" b="0" dirty="0">
                          <a:solidFill>
                            <a:srgbClr val="231F20"/>
                          </a:solidFill>
                          <a:latin typeface="Times New Roman" pitchFamily="18" charset="0"/>
                          <a:ea typeface="Arial Black"/>
                          <a:cs typeface="Times New Roman" pitchFamily="18" charset="0"/>
                        </a:rPr>
                        <a:t>but</a:t>
                      </a:r>
                      <a:r>
                        <a:rPr lang="en-US" sz="1400" b="0" spc="-95" dirty="0">
                          <a:solidFill>
                            <a:srgbClr val="231F20"/>
                          </a:solidFill>
                          <a:latin typeface="Times New Roman" pitchFamily="18" charset="0"/>
                          <a:ea typeface="Arial Black"/>
                          <a:cs typeface="Times New Roman" pitchFamily="18" charset="0"/>
                        </a:rPr>
                        <a:t> </a:t>
                      </a:r>
                      <a:r>
                        <a:rPr lang="en-US" sz="1400" b="0" dirty="0">
                          <a:solidFill>
                            <a:srgbClr val="231F20"/>
                          </a:solidFill>
                          <a:latin typeface="Times New Roman" pitchFamily="18" charset="0"/>
                          <a:ea typeface="Arial Black"/>
                          <a:cs typeface="Times New Roman" pitchFamily="18" charset="0"/>
                        </a:rPr>
                        <a:t>Asset</a:t>
                      </a:r>
                      <a:r>
                        <a:rPr lang="en-US" sz="1400" b="0" spc="-100" dirty="0">
                          <a:solidFill>
                            <a:srgbClr val="231F20"/>
                          </a:solidFill>
                          <a:latin typeface="Times New Roman" pitchFamily="18" charset="0"/>
                          <a:ea typeface="Arial Black"/>
                          <a:cs typeface="Times New Roman" pitchFamily="18" charset="0"/>
                        </a:rPr>
                        <a:t> </a:t>
                      </a:r>
                      <a:r>
                        <a:rPr lang="en-US" sz="1400" b="0" spc="-20" dirty="0">
                          <a:solidFill>
                            <a:srgbClr val="231F20"/>
                          </a:solidFill>
                          <a:latin typeface="Times New Roman" pitchFamily="18" charset="0"/>
                          <a:ea typeface="Arial Black"/>
                          <a:cs typeface="Times New Roman" pitchFamily="18" charset="0"/>
                        </a:rPr>
                        <a:t>A/c </a:t>
                      </a:r>
                      <a:r>
                        <a:rPr lang="en-US" sz="1400" b="0" dirty="0">
                          <a:solidFill>
                            <a:srgbClr val="231F20"/>
                          </a:solidFill>
                          <a:latin typeface="Times New Roman" pitchFamily="18" charset="0"/>
                          <a:ea typeface="Arial Black"/>
                          <a:cs typeface="Times New Roman" pitchFamily="18" charset="0"/>
                        </a:rPr>
                        <a:t>retained</a:t>
                      </a:r>
                      <a:r>
                        <a:rPr lang="en-US" sz="1400" b="0" spc="-150" dirty="0">
                          <a:solidFill>
                            <a:srgbClr val="231F20"/>
                          </a:solidFill>
                          <a:latin typeface="Times New Roman" pitchFamily="18" charset="0"/>
                          <a:ea typeface="Arial Black"/>
                          <a:cs typeface="Times New Roman" pitchFamily="18" charset="0"/>
                        </a:rPr>
                        <a:t> </a:t>
                      </a:r>
                      <a:r>
                        <a:rPr lang="en-US" sz="1400" b="0" dirty="0">
                          <a:solidFill>
                            <a:srgbClr val="231F20"/>
                          </a:solidFill>
                          <a:latin typeface="Times New Roman" pitchFamily="18" charset="0"/>
                          <a:ea typeface="Arial Black"/>
                          <a:cs typeface="Times New Roman" pitchFamily="18" charset="0"/>
                        </a:rPr>
                        <a:t>at</a:t>
                      </a:r>
                      <a:r>
                        <a:rPr lang="en-US" sz="1400" b="0" spc="-150" dirty="0">
                          <a:solidFill>
                            <a:srgbClr val="231F20"/>
                          </a:solidFill>
                          <a:latin typeface="Times New Roman" pitchFamily="18" charset="0"/>
                          <a:ea typeface="Arial Black"/>
                          <a:cs typeface="Times New Roman" pitchFamily="18" charset="0"/>
                        </a:rPr>
                        <a:t> </a:t>
                      </a:r>
                      <a:r>
                        <a:rPr lang="en-US" sz="1400" b="0" spc="-15" dirty="0">
                          <a:solidFill>
                            <a:srgbClr val="231F20"/>
                          </a:solidFill>
                          <a:latin typeface="Times New Roman" pitchFamily="18" charset="0"/>
                          <a:ea typeface="Arial Black"/>
                          <a:cs typeface="Times New Roman" pitchFamily="18" charset="0"/>
                        </a:rPr>
                        <a:t>H.O.</a:t>
                      </a:r>
                      <a:r>
                        <a:rPr lang="en-US" sz="1400" b="0" spc="-150" dirty="0">
                          <a:solidFill>
                            <a:srgbClr val="231F20"/>
                          </a:solidFill>
                          <a:latin typeface="Times New Roman" pitchFamily="18" charset="0"/>
                          <a:ea typeface="Arial Black"/>
                          <a:cs typeface="Times New Roman" pitchFamily="18" charset="0"/>
                        </a:rPr>
                        <a:t> </a:t>
                      </a:r>
                      <a:r>
                        <a:rPr lang="en-US" sz="1400" b="0" dirty="0" smtClean="0">
                          <a:solidFill>
                            <a:srgbClr val="231F20"/>
                          </a:solidFill>
                          <a:latin typeface="Times New Roman" pitchFamily="18" charset="0"/>
                          <a:ea typeface="Arial Black"/>
                          <a:cs typeface="Times New Roman" pitchFamily="18" charset="0"/>
                        </a:rPr>
                        <a:t>books</a:t>
                      </a:r>
                    </a:p>
                    <a:p>
                      <a:pPr marL="54610" marR="36830">
                        <a:lnSpc>
                          <a:spcPct val="80000"/>
                        </a:lnSpc>
                        <a:spcBef>
                          <a:spcPts val="265"/>
                        </a:spcBef>
                        <a:spcAft>
                          <a:spcPts val="0"/>
                        </a:spcAft>
                      </a:pPr>
                      <a:endParaRPr lang="en-US" sz="1400" b="0" dirty="0">
                        <a:latin typeface="Times New Roman" pitchFamily="18" charset="0"/>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bl>
          </a:graphicData>
        </a:graphic>
      </p:graphicFrame>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z="1000" smtClean="0"/>
              <a:pPr>
                <a:defRPr/>
              </a:pPr>
              <a:t>5</a:t>
            </a:fld>
            <a:endParaRPr lang="en-US" sz="1000" dirty="0"/>
          </a:p>
        </p:txBody>
      </p:sp>
      <p:graphicFrame>
        <p:nvGraphicFramePr>
          <p:cNvPr id="8" name="Table 7"/>
          <p:cNvGraphicFramePr>
            <a:graphicFrameLocks noGrp="1"/>
          </p:cNvGraphicFramePr>
          <p:nvPr/>
        </p:nvGraphicFramePr>
        <p:xfrm>
          <a:off x="533401" y="228600"/>
          <a:ext cx="8229599" cy="5961634"/>
        </p:xfrm>
        <a:graphic>
          <a:graphicData uri="http://schemas.openxmlformats.org/drawingml/2006/table">
            <a:tbl>
              <a:tblPr/>
              <a:tblGrid>
                <a:gridCol w="545845"/>
                <a:gridCol w="2246957"/>
                <a:gridCol w="2845997"/>
                <a:gridCol w="2590800"/>
              </a:tblGrid>
              <a:tr h="304800">
                <a:tc>
                  <a:txBody>
                    <a:bodyPr/>
                    <a:lstStyle/>
                    <a:p>
                      <a:pPr marL="0" marR="0">
                        <a:lnSpc>
                          <a:spcPct val="80000"/>
                        </a:lnSpc>
                        <a:spcBef>
                          <a:spcPts val="0"/>
                        </a:spcBef>
                        <a:spcAft>
                          <a:spcPts val="0"/>
                        </a:spcAft>
                      </a:pPr>
                      <a:endParaRPr lang="en-US" sz="1700" b="0" dirty="0">
                        <a:solidFill>
                          <a:srgbClr val="FF0000"/>
                        </a:solidFill>
                        <a:latin typeface="+mn-lt"/>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w="12700" cap="flat" cmpd="sng" algn="ctr">
                      <a:solidFill>
                        <a:srgbClr val="00A650"/>
                      </a:solidFill>
                      <a:prstDash val="solid"/>
                      <a:round/>
                      <a:headEnd type="none" w="med" len="med"/>
                      <a:tailEnd type="none" w="med" len="med"/>
                    </a:lnT>
                    <a:lnB w="12700" cap="flat" cmpd="sng" algn="ctr">
                      <a:solidFill>
                        <a:srgbClr val="00A650"/>
                      </a:solidFill>
                      <a:prstDash val="solid"/>
                      <a:round/>
                      <a:headEnd type="none" w="med" len="med"/>
                      <a:tailEnd type="none" w="med" len="med"/>
                    </a:lnB>
                    <a:solidFill>
                      <a:srgbClr val="DAEBC1"/>
                    </a:solidFill>
                  </a:tcPr>
                </a:tc>
                <a:tc>
                  <a:txBody>
                    <a:bodyPr/>
                    <a:lstStyle/>
                    <a:p>
                      <a:pPr marL="329565" marR="0" algn="ctr">
                        <a:lnSpc>
                          <a:spcPct val="80000"/>
                        </a:lnSpc>
                        <a:spcBef>
                          <a:spcPts val="165"/>
                        </a:spcBef>
                        <a:spcAft>
                          <a:spcPts val="0"/>
                        </a:spcAft>
                      </a:pPr>
                      <a:r>
                        <a:rPr lang="en-US" sz="2000" b="1" dirty="0">
                          <a:solidFill>
                            <a:srgbClr val="FF0000"/>
                          </a:solidFill>
                          <a:latin typeface="+mn-lt"/>
                          <a:ea typeface="Arial Black"/>
                          <a:cs typeface="Times New Roman" pitchFamily="18" charset="0"/>
                        </a:rPr>
                        <a:t>Transactions</a:t>
                      </a: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w="12700" cap="flat" cmpd="sng" algn="ctr">
                      <a:solidFill>
                        <a:srgbClr val="00A650"/>
                      </a:solidFill>
                      <a:prstDash val="solid"/>
                      <a:round/>
                      <a:headEnd type="none" w="med" len="med"/>
                      <a:tailEnd type="none" w="med" len="med"/>
                    </a:lnT>
                    <a:lnB w="12700" cap="flat" cmpd="sng" algn="ctr">
                      <a:solidFill>
                        <a:srgbClr val="00A650"/>
                      </a:solidFill>
                      <a:prstDash val="solid"/>
                      <a:round/>
                      <a:headEnd type="none" w="med" len="med"/>
                      <a:tailEnd type="none" w="med" len="med"/>
                    </a:lnB>
                    <a:solidFill>
                      <a:srgbClr val="DAEBC1"/>
                    </a:solidFill>
                  </a:tcPr>
                </a:tc>
                <a:tc>
                  <a:txBody>
                    <a:bodyPr/>
                    <a:lstStyle/>
                    <a:p>
                      <a:pPr marL="273050" marR="0" algn="ctr">
                        <a:lnSpc>
                          <a:spcPct val="80000"/>
                        </a:lnSpc>
                        <a:spcBef>
                          <a:spcPts val="165"/>
                        </a:spcBef>
                        <a:spcAft>
                          <a:spcPts val="0"/>
                        </a:spcAft>
                      </a:pPr>
                      <a:r>
                        <a:rPr lang="en-US" sz="2000" b="1" dirty="0">
                          <a:solidFill>
                            <a:srgbClr val="FF0000"/>
                          </a:solidFill>
                          <a:latin typeface="+mn-lt"/>
                          <a:ea typeface="Arial Black"/>
                          <a:cs typeface="Times New Roman" pitchFamily="18" charset="0"/>
                        </a:rPr>
                        <a:t>Head office books</a:t>
                      </a: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w="12700" cap="flat" cmpd="sng" algn="ctr">
                      <a:solidFill>
                        <a:srgbClr val="00A650"/>
                      </a:solidFill>
                      <a:prstDash val="solid"/>
                      <a:round/>
                      <a:headEnd type="none" w="med" len="med"/>
                      <a:tailEnd type="none" w="med" len="med"/>
                    </a:lnT>
                    <a:lnB w="12700" cap="flat" cmpd="sng" algn="ctr">
                      <a:solidFill>
                        <a:srgbClr val="00A650"/>
                      </a:solidFill>
                      <a:prstDash val="solid"/>
                      <a:round/>
                      <a:headEnd type="none" w="med" len="med"/>
                      <a:tailEnd type="none" w="med" len="med"/>
                    </a:lnB>
                    <a:solidFill>
                      <a:srgbClr val="DAEBC1"/>
                    </a:solidFill>
                  </a:tcPr>
                </a:tc>
                <a:tc>
                  <a:txBody>
                    <a:bodyPr/>
                    <a:lstStyle/>
                    <a:p>
                      <a:pPr marL="555625" marR="0" algn="ctr">
                        <a:lnSpc>
                          <a:spcPct val="80000"/>
                        </a:lnSpc>
                        <a:spcBef>
                          <a:spcPts val="165"/>
                        </a:spcBef>
                        <a:spcAft>
                          <a:spcPts val="0"/>
                        </a:spcAft>
                      </a:pPr>
                      <a:r>
                        <a:rPr lang="en-US" sz="2000" b="1" dirty="0">
                          <a:solidFill>
                            <a:srgbClr val="FF0000"/>
                          </a:solidFill>
                          <a:latin typeface="+mn-lt"/>
                          <a:ea typeface="Arial Black"/>
                          <a:cs typeface="Times New Roman" pitchFamily="18" charset="0"/>
                        </a:rPr>
                        <a:t>Branch books</a:t>
                      </a: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w="12700" cap="flat" cmpd="sng" algn="ctr">
                      <a:solidFill>
                        <a:srgbClr val="00A650"/>
                      </a:solidFill>
                      <a:prstDash val="solid"/>
                      <a:round/>
                      <a:headEnd type="none" w="med" len="med"/>
                      <a:tailEnd type="none" w="med" len="med"/>
                    </a:lnT>
                    <a:lnB w="12700" cap="flat" cmpd="sng" algn="ctr">
                      <a:solidFill>
                        <a:srgbClr val="00A650"/>
                      </a:solidFill>
                      <a:prstDash val="solid"/>
                      <a:round/>
                      <a:headEnd type="none" w="med" len="med"/>
                      <a:tailEnd type="none" w="med" len="med"/>
                    </a:lnB>
                    <a:solidFill>
                      <a:srgbClr val="DAEBC1"/>
                    </a:solidFill>
                  </a:tcPr>
                </a:tc>
              </a:tr>
              <a:tr h="334982">
                <a:tc>
                  <a:txBody>
                    <a:bodyPr/>
                    <a:lstStyle/>
                    <a:p>
                      <a:pPr marL="50800" marR="0">
                        <a:lnSpc>
                          <a:spcPct val="80000"/>
                        </a:lnSpc>
                        <a:spcBef>
                          <a:spcPts val="130"/>
                        </a:spcBef>
                        <a:spcAft>
                          <a:spcPts val="0"/>
                        </a:spcAft>
                      </a:pPr>
                      <a:endParaRPr lang="en-US" sz="1700" b="0" dirty="0" smtClean="0">
                        <a:solidFill>
                          <a:srgbClr val="231F20"/>
                        </a:solidFill>
                        <a:latin typeface="+mn-lt"/>
                        <a:ea typeface="Arial Black"/>
                        <a:cs typeface="Times New Roman" pitchFamily="18" charset="0"/>
                      </a:endParaRPr>
                    </a:p>
                    <a:p>
                      <a:pPr marL="50800" marR="0">
                        <a:lnSpc>
                          <a:spcPct val="80000"/>
                        </a:lnSpc>
                        <a:spcBef>
                          <a:spcPts val="130"/>
                        </a:spcBef>
                        <a:spcAft>
                          <a:spcPts val="0"/>
                        </a:spcAft>
                      </a:pPr>
                      <a:r>
                        <a:rPr lang="en-US" sz="1700" b="0" dirty="0" smtClean="0">
                          <a:solidFill>
                            <a:srgbClr val="231F20"/>
                          </a:solidFill>
                          <a:latin typeface="+mn-lt"/>
                          <a:ea typeface="Arial Black"/>
                          <a:cs typeface="Times New Roman" pitchFamily="18" charset="0"/>
                        </a:rPr>
                        <a:t>(xi)</a:t>
                      </a:r>
                      <a:endParaRPr lang="en-US" sz="1700" b="0" dirty="0">
                        <a:latin typeface="+mn-lt"/>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w="12700" cap="flat" cmpd="sng" algn="ctr">
                      <a:solidFill>
                        <a:srgbClr val="00A650"/>
                      </a:solidFill>
                      <a:prstDash val="solid"/>
                      <a:round/>
                      <a:headEnd type="none" w="med" len="med"/>
                      <a:tailEnd type="none" w="med" len="med"/>
                    </a:lnT>
                    <a:lnB>
                      <a:noFill/>
                    </a:lnB>
                  </a:tcPr>
                </a:tc>
                <a:tc>
                  <a:txBody>
                    <a:bodyPr/>
                    <a:lstStyle/>
                    <a:p>
                      <a:pPr marL="50800" marR="0">
                        <a:lnSpc>
                          <a:spcPct val="80000"/>
                        </a:lnSpc>
                        <a:spcBef>
                          <a:spcPts val="110"/>
                        </a:spcBef>
                        <a:spcAft>
                          <a:spcPts val="0"/>
                        </a:spcAft>
                      </a:pPr>
                      <a:endParaRPr lang="en-US" sz="1700" b="0" dirty="0" smtClean="0">
                        <a:solidFill>
                          <a:srgbClr val="231F20"/>
                        </a:solidFill>
                        <a:latin typeface="+mn-lt"/>
                        <a:ea typeface="Arial Black"/>
                        <a:cs typeface="Times New Roman" pitchFamily="18" charset="0"/>
                      </a:endParaRPr>
                    </a:p>
                    <a:p>
                      <a:pPr marL="50800" marR="0">
                        <a:lnSpc>
                          <a:spcPct val="80000"/>
                        </a:lnSpc>
                        <a:spcBef>
                          <a:spcPts val="110"/>
                        </a:spcBef>
                        <a:spcAft>
                          <a:spcPts val="0"/>
                        </a:spcAft>
                      </a:pPr>
                      <a:r>
                        <a:rPr lang="en-US" sz="1700" b="0" dirty="0" smtClean="0">
                          <a:solidFill>
                            <a:srgbClr val="231F20"/>
                          </a:solidFill>
                          <a:latin typeface="+mn-lt"/>
                          <a:ea typeface="Arial Black"/>
                          <a:cs typeface="Times New Roman" pitchFamily="18" charset="0"/>
                        </a:rPr>
                        <a:t>Depreciation on (x)</a:t>
                      </a:r>
                    </a:p>
                    <a:p>
                      <a:pPr marL="50800" marR="0">
                        <a:lnSpc>
                          <a:spcPct val="80000"/>
                        </a:lnSpc>
                        <a:spcBef>
                          <a:spcPts val="110"/>
                        </a:spcBef>
                        <a:spcAft>
                          <a:spcPts val="0"/>
                        </a:spcAft>
                      </a:pPr>
                      <a:r>
                        <a:rPr lang="en-US" sz="1700" b="0" dirty="0" smtClean="0">
                          <a:solidFill>
                            <a:srgbClr val="231F20"/>
                          </a:solidFill>
                          <a:latin typeface="+mn-lt"/>
                          <a:ea typeface="Arial Black"/>
                          <a:cs typeface="Times New Roman" pitchFamily="18" charset="0"/>
                        </a:rPr>
                        <a:t>Above</a:t>
                      </a: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w="12700" cap="flat" cmpd="sng" algn="ctr">
                      <a:solidFill>
                        <a:srgbClr val="00A650"/>
                      </a:solidFill>
                      <a:prstDash val="solid"/>
                      <a:round/>
                      <a:headEnd type="none" w="med" len="med"/>
                      <a:tailEnd type="none" w="med" len="med"/>
                    </a:lnT>
                    <a:lnB>
                      <a:noFill/>
                    </a:lnB>
                  </a:tcPr>
                </a:tc>
                <a:tc rowSpan="9">
                  <a:txBody>
                    <a:bodyPr/>
                    <a:lstStyle/>
                    <a:p>
                      <a:pPr marL="50800" marR="0">
                        <a:lnSpc>
                          <a:spcPct val="80000"/>
                        </a:lnSpc>
                        <a:spcBef>
                          <a:spcPts val="40"/>
                        </a:spcBef>
                        <a:spcAft>
                          <a:spcPts val="0"/>
                        </a:spcAft>
                        <a:tabLst>
                          <a:tab pos="1405890" algn="l"/>
                        </a:tabLst>
                      </a:pPr>
                      <a:endParaRPr lang="en-US" sz="1700" b="0" dirty="0" smtClean="0">
                        <a:solidFill>
                          <a:srgbClr val="231F20"/>
                        </a:solidFill>
                        <a:latin typeface="+mn-lt"/>
                        <a:ea typeface="Arial Black"/>
                        <a:cs typeface="Times New Roman" pitchFamily="18" charset="0"/>
                      </a:endParaRPr>
                    </a:p>
                    <a:p>
                      <a:r>
                        <a:rPr kumimoji="0" lang="en-US" sz="1700" kern="1200" dirty="0" smtClean="0">
                          <a:solidFill>
                            <a:schemeClr val="tx1"/>
                          </a:solidFill>
                          <a:latin typeface="+mn-lt"/>
                          <a:ea typeface="+mn-ea"/>
                          <a:cs typeface="+mn-cs"/>
                        </a:rPr>
                        <a:t>Branch A/c	Dr.</a:t>
                      </a:r>
                    </a:p>
                    <a:p>
                      <a:r>
                        <a:rPr kumimoji="0" lang="en-US" sz="1700" kern="1200" dirty="0" smtClean="0">
                          <a:solidFill>
                            <a:schemeClr val="tx1"/>
                          </a:solidFill>
                          <a:latin typeface="+mn-lt"/>
                          <a:ea typeface="+mn-ea"/>
                          <a:cs typeface="+mn-cs"/>
                        </a:rPr>
                        <a:t>      To Branch Asset</a:t>
                      </a:r>
                    </a:p>
                    <a:p>
                      <a:endParaRPr kumimoji="0" lang="en-US" sz="1700" kern="1200" dirty="0" smtClean="0">
                        <a:solidFill>
                          <a:schemeClr val="tx1"/>
                        </a:solidFill>
                        <a:latin typeface="+mn-lt"/>
                        <a:ea typeface="+mn-ea"/>
                        <a:cs typeface="+mn-cs"/>
                      </a:endParaRPr>
                    </a:p>
                    <a:p>
                      <a:endParaRPr kumimoji="0" lang="en-US" sz="1700" kern="1200" dirty="0" smtClean="0">
                        <a:solidFill>
                          <a:schemeClr val="tx1"/>
                        </a:solidFill>
                        <a:latin typeface="+mn-lt"/>
                        <a:ea typeface="+mn-ea"/>
                        <a:cs typeface="+mn-cs"/>
                      </a:endParaRPr>
                    </a:p>
                    <a:p>
                      <a:r>
                        <a:rPr kumimoji="0" lang="en-US" sz="1700" kern="1200" dirty="0" smtClean="0">
                          <a:solidFill>
                            <a:schemeClr val="tx1"/>
                          </a:solidFill>
                          <a:latin typeface="+mn-lt"/>
                          <a:ea typeface="+mn-ea"/>
                          <a:cs typeface="+mn-cs"/>
                        </a:rPr>
                        <a:t>Branch A/c</a:t>
                      </a:r>
                      <a:r>
                        <a:rPr kumimoji="0" lang="en-US" sz="1700" kern="1200" baseline="0" dirty="0" smtClean="0">
                          <a:solidFill>
                            <a:schemeClr val="tx1"/>
                          </a:solidFill>
                          <a:latin typeface="+mn-lt"/>
                          <a:ea typeface="+mn-ea"/>
                          <a:cs typeface="+mn-cs"/>
                        </a:rPr>
                        <a:t>                 </a:t>
                      </a:r>
                      <a:r>
                        <a:rPr kumimoji="0" lang="en-US" sz="1700" kern="1200" dirty="0" smtClean="0">
                          <a:solidFill>
                            <a:schemeClr val="tx1"/>
                          </a:solidFill>
                          <a:latin typeface="+mn-lt"/>
                          <a:ea typeface="+mn-ea"/>
                          <a:cs typeface="+mn-cs"/>
                        </a:rPr>
                        <a:t>Dr.</a:t>
                      </a:r>
                      <a:endParaRPr lang="en-US" sz="1700" b="0" dirty="0" smtClean="0">
                        <a:solidFill>
                          <a:srgbClr val="231F20"/>
                        </a:solidFill>
                        <a:latin typeface="+mn-lt"/>
                        <a:ea typeface="Arial Black"/>
                        <a:cs typeface="Times New Roman" pitchFamily="18" charset="0"/>
                      </a:endParaRPr>
                    </a:p>
                    <a:p>
                      <a:r>
                        <a:rPr kumimoji="0" lang="en-US" sz="1700" kern="1200" dirty="0" smtClean="0">
                          <a:solidFill>
                            <a:schemeClr val="tx1"/>
                          </a:solidFill>
                          <a:latin typeface="+mn-lt"/>
                          <a:ea typeface="+mn-ea"/>
                          <a:cs typeface="+mn-cs"/>
                        </a:rPr>
                        <a:t>        To Bank</a:t>
                      </a:r>
                    </a:p>
                    <a:p>
                      <a:pPr marL="50800" marR="0">
                        <a:lnSpc>
                          <a:spcPct val="80000"/>
                        </a:lnSpc>
                        <a:spcBef>
                          <a:spcPts val="0"/>
                        </a:spcBef>
                        <a:spcAft>
                          <a:spcPts val="0"/>
                        </a:spcAft>
                        <a:tabLst>
                          <a:tab pos="1404620" algn="l"/>
                        </a:tabLst>
                      </a:pPr>
                      <a:endParaRPr lang="en-US" sz="1700" b="0" dirty="0" smtClean="0">
                        <a:solidFill>
                          <a:srgbClr val="231F20"/>
                        </a:solidFill>
                        <a:latin typeface="+mn-lt"/>
                        <a:ea typeface="Arial Black"/>
                        <a:cs typeface="Times New Roman" pitchFamily="18" charset="0"/>
                      </a:endParaRPr>
                    </a:p>
                    <a:p>
                      <a:pPr marL="50800" marR="0">
                        <a:lnSpc>
                          <a:spcPct val="80000"/>
                        </a:lnSpc>
                        <a:spcBef>
                          <a:spcPts val="0"/>
                        </a:spcBef>
                        <a:spcAft>
                          <a:spcPts val="0"/>
                        </a:spcAft>
                        <a:tabLst>
                          <a:tab pos="1404620" algn="l"/>
                        </a:tabLst>
                      </a:pPr>
                      <a:endParaRPr lang="en-US" sz="1700" b="0" dirty="0" smtClean="0">
                        <a:solidFill>
                          <a:srgbClr val="231F20"/>
                        </a:solidFill>
                        <a:latin typeface="+mn-lt"/>
                        <a:ea typeface="Arial Black"/>
                        <a:cs typeface="Times New Roman" pitchFamily="18" charset="0"/>
                      </a:endParaRPr>
                    </a:p>
                    <a:p>
                      <a:pPr marL="50800" marR="0">
                        <a:lnSpc>
                          <a:spcPct val="80000"/>
                        </a:lnSpc>
                        <a:spcBef>
                          <a:spcPts val="0"/>
                        </a:spcBef>
                        <a:spcAft>
                          <a:spcPts val="0"/>
                        </a:spcAft>
                        <a:tabLst>
                          <a:tab pos="1404620" algn="l"/>
                        </a:tabLst>
                      </a:pPr>
                      <a:r>
                        <a:rPr kumimoji="0" lang="en-US" sz="1700" kern="1200" dirty="0" smtClean="0">
                          <a:solidFill>
                            <a:schemeClr val="tx1"/>
                          </a:solidFill>
                          <a:latin typeface="+mn-lt"/>
                          <a:ea typeface="+mn-ea"/>
                          <a:cs typeface="+mn-cs"/>
                        </a:rPr>
                        <a:t>Reverse entry of(xii) above</a:t>
                      </a:r>
                      <a:endParaRPr lang="en-US" sz="1700" b="0" dirty="0">
                        <a:latin typeface="+mn-lt"/>
                        <a:ea typeface="Arial Black"/>
                        <a:cs typeface="Times New Roman" pitchFamily="18" charset="0"/>
                      </a:endParaRPr>
                    </a:p>
                    <a:p>
                      <a:pPr marL="50800" marR="942340">
                        <a:lnSpc>
                          <a:spcPct val="80000"/>
                        </a:lnSpc>
                        <a:spcBef>
                          <a:spcPts val="200"/>
                        </a:spcBef>
                        <a:spcAft>
                          <a:spcPts val="0"/>
                        </a:spcAft>
                      </a:pPr>
                      <a:r>
                        <a:rPr lang="en-US" sz="1700" b="0" dirty="0" smtClean="0">
                          <a:solidFill>
                            <a:srgbClr val="231F20"/>
                          </a:solidFill>
                          <a:latin typeface="+mn-lt"/>
                          <a:ea typeface="Arial Black"/>
                          <a:cs typeface="Times New Roman" pitchFamily="18" charset="0"/>
                        </a:rPr>
                        <a:t> </a:t>
                      </a:r>
                      <a:endParaRPr lang="en-US" sz="1700" b="0" dirty="0">
                        <a:latin typeface="+mn-lt"/>
                        <a:ea typeface="Arial Black"/>
                        <a:cs typeface="Times New Roman" pitchFamily="18" charset="0"/>
                      </a:endParaRPr>
                    </a:p>
                    <a:p>
                      <a:pPr marL="50800" marR="942340">
                        <a:lnSpc>
                          <a:spcPct val="80000"/>
                        </a:lnSpc>
                        <a:spcBef>
                          <a:spcPts val="200"/>
                        </a:spcBef>
                        <a:spcAft>
                          <a:spcPts val="0"/>
                        </a:spcAft>
                      </a:pPr>
                      <a:endParaRPr lang="en-US" sz="1700" b="0" dirty="0" smtClean="0">
                        <a:solidFill>
                          <a:srgbClr val="231F20"/>
                        </a:solidFill>
                        <a:latin typeface="+mn-lt"/>
                        <a:ea typeface="Arial Black"/>
                        <a:cs typeface="Times New Roman" pitchFamily="18" charset="0"/>
                      </a:endParaRPr>
                    </a:p>
                    <a:p>
                      <a:endParaRPr kumimoji="0" lang="en-US" sz="1700" kern="1200" dirty="0" smtClean="0">
                        <a:solidFill>
                          <a:schemeClr val="tx1"/>
                        </a:solidFill>
                        <a:latin typeface="+mn-lt"/>
                        <a:ea typeface="+mn-ea"/>
                        <a:cs typeface="+mn-cs"/>
                      </a:endParaRPr>
                    </a:p>
                    <a:p>
                      <a:r>
                        <a:rPr kumimoji="0" lang="en-US" sz="1700" kern="1200" dirty="0" smtClean="0">
                          <a:solidFill>
                            <a:schemeClr val="tx1"/>
                          </a:solidFill>
                          <a:latin typeface="+mn-lt"/>
                          <a:ea typeface="+mn-ea"/>
                          <a:cs typeface="+mn-cs"/>
                        </a:rPr>
                        <a:t>(Recipient) Branch A/c</a:t>
                      </a:r>
                      <a:r>
                        <a:rPr kumimoji="0" lang="en-US" sz="1700" kern="1200" baseline="0" dirty="0" smtClean="0">
                          <a:solidFill>
                            <a:schemeClr val="tx1"/>
                          </a:solidFill>
                          <a:latin typeface="+mn-lt"/>
                          <a:ea typeface="+mn-ea"/>
                          <a:cs typeface="+mn-cs"/>
                        </a:rPr>
                        <a:t>     </a:t>
                      </a:r>
                      <a:r>
                        <a:rPr kumimoji="0" lang="en-US" sz="1700" kern="1200" dirty="0" smtClean="0">
                          <a:solidFill>
                            <a:schemeClr val="tx1"/>
                          </a:solidFill>
                          <a:latin typeface="+mn-lt"/>
                          <a:ea typeface="+mn-ea"/>
                          <a:cs typeface="+mn-cs"/>
                        </a:rPr>
                        <a:t>Dr.</a:t>
                      </a:r>
                    </a:p>
                    <a:p>
                      <a:r>
                        <a:rPr kumimoji="0" lang="en-US" sz="1700" kern="1200" dirty="0" smtClean="0">
                          <a:solidFill>
                            <a:schemeClr val="tx1"/>
                          </a:solidFill>
                          <a:latin typeface="+mn-lt"/>
                          <a:ea typeface="+mn-ea"/>
                          <a:cs typeface="+mn-cs"/>
                        </a:rPr>
                        <a:t>        To Supplying Branch A/c</a:t>
                      </a:r>
                      <a:endParaRPr lang="en-US" sz="1700" b="0" dirty="0">
                        <a:latin typeface="+mn-lt"/>
                        <a:ea typeface="Arial Black"/>
                        <a:cs typeface="Times New Roman" pitchFamily="18" charset="0"/>
                      </a:endParaRPr>
                    </a:p>
                    <a:p>
                      <a:pPr marL="207645" marR="0">
                        <a:lnSpc>
                          <a:spcPct val="80000"/>
                        </a:lnSpc>
                        <a:spcBef>
                          <a:spcPts val="205"/>
                        </a:spcBef>
                        <a:spcAft>
                          <a:spcPts val="0"/>
                        </a:spcAft>
                      </a:pPr>
                      <a:endParaRPr lang="en-US" sz="1700" b="0" dirty="0">
                        <a:latin typeface="+mn-lt"/>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w="12700" cap="flat" cmpd="sng" algn="ctr">
                      <a:solidFill>
                        <a:srgbClr val="00A650"/>
                      </a:solidFill>
                      <a:prstDash val="solid"/>
                      <a:round/>
                      <a:headEnd type="none" w="med" len="med"/>
                      <a:tailEnd type="none" w="med" len="med"/>
                    </a:lnT>
                    <a:lnB>
                      <a:noFill/>
                    </a:lnB>
                  </a:tcPr>
                </a:tc>
                <a:tc rowSpan="9">
                  <a:txBody>
                    <a:bodyPr/>
                    <a:lstStyle/>
                    <a:p>
                      <a:pPr marL="50165" marR="0">
                        <a:lnSpc>
                          <a:spcPct val="80000"/>
                        </a:lnSpc>
                        <a:spcBef>
                          <a:spcPts val="40"/>
                        </a:spcBef>
                        <a:spcAft>
                          <a:spcPts val="0"/>
                        </a:spcAft>
                        <a:tabLst>
                          <a:tab pos="1707515" algn="l"/>
                        </a:tabLst>
                      </a:pPr>
                      <a:endParaRPr lang="en-US" sz="1700" b="0" dirty="0" smtClean="0">
                        <a:solidFill>
                          <a:srgbClr val="231F20"/>
                        </a:solidFill>
                        <a:latin typeface="+mn-lt"/>
                        <a:ea typeface="Arial Black"/>
                        <a:cs typeface="Times New Roman" pitchFamily="18" charset="0"/>
                      </a:endParaRPr>
                    </a:p>
                    <a:p>
                      <a:pPr marL="50165" marR="0">
                        <a:lnSpc>
                          <a:spcPct val="80000"/>
                        </a:lnSpc>
                        <a:spcBef>
                          <a:spcPts val="40"/>
                        </a:spcBef>
                        <a:spcAft>
                          <a:spcPts val="0"/>
                        </a:spcAft>
                        <a:tabLst>
                          <a:tab pos="1707515" algn="l"/>
                        </a:tabLst>
                      </a:pPr>
                      <a:endParaRPr lang="en-US" sz="1700" b="0" dirty="0" smtClean="0">
                        <a:solidFill>
                          <a:srgbClr val="231F20"/>
                        </a:solidFill>
                        <a:latin typeface="+mn-lt"/>
                        <a:ea typeface="Arial Black"/>
                        <a:cs typeface="Times New Roman" pitchFamily="18" charset="0"/>
                      </a:endParaRPr>
                    </a:p>
                    <a:p>
                      <a:pPr marL="50165" marR="0">
                        <a:lnSpc>
                          <a:spcPct val="80000"/>
                        </a:lnSpc>
                        <a:spcBef>
                          <a:spcPts val="40"/>
                        </a:spcBef>
                        <a:spcAft>
                          <a:spcPts val="0"/>
                        </a:spcAft>
                        <a:tabLst>
                          <a:tab pos="1707515" algn="l"/>
                        </a:tabLst>
                      </a:pPr>
                      <a:r>
                        <a:rPr lang="en-US" sz="1700" b="0" dirty="0" smtClean="0">
                          <a:solidFill>
                            <a:srgbClr val="231F20"/>
                          </a:solidFill>
                          <a:latin typeface="+mn-lt"/>
                          <a:ea typeface="Arial Black"/>
                          <a:cs typeface="Times New Roman" pitchFamily="18" charset="0"/>
                        </a:rPr>
                        <a:t>Depreciation A/c	Dr.</a:t>
                      </a:r>
                    </a:p>
                    <a:p>
                      <a:pPr marL="50165" marR="0">
                        <a:lnSpc>
                          <a:spcPct val="80000"/>
                        </a:lnSpc>
                        <a:spcBef>
                          <a:spcPts val="40"/>
                        </a:spcBef>
                        <a:spcAft>
                          <a:spcPts val="0"/>
                        </a:spcAft>
                        <a:tabLst>
                          <a:tab pos="1707515" algn="l"/>
                        </a:tabLst>
                      </a:pPr>
                      <a:r>
                        <a:rPr lang="en-US" sz="1700" b="0" dirty="0" smtClean="0">
                          <a:solidFill>
                            <a:srgbClr val="231F20"/>
                          </a:solidFill>
                          <a:latin typeface="+mn-lt"/>
                          <a:ea typeface="Arial Black"/>
                          <a:cs typeface="Times New Roman" pitchFamily="18" charset="0"/>
                        </a:rPr>
                        <a:t>      To Head Office A/c</a:t>
                      </a:r>
                    </a:p>
                    <a:p>
                      <a:pPr marL="207010" marR="0">
                        <a:lnSpc>
                          <a:spcPct val="80000"/>
                        </a:lnSpc>
                        <a:spcBef>
                          <a:spcPts val="0"/>
                        </a:spcBef>
                        <a:spcAft>
                          <a:spcPts val="0"/>
                        </a:spcAft>
                      </a:pPr>
                      <a:endParaRPr lang="en-US" sz="1700" b="0" dirty="0" smtClean="0">
                        <a:solidFill>
                          <a:srgbClr val="231F20"/>
                        </a:solidFill>
                        <a:latin typeface="+mn-lt"/>
                        <a:ea typeface="Arial Black"/>
                        <a:cs typeface="Times New Roman" pitchFamily="18" charset="0"/>
                      </a:endParaRPr>
                    </a:p>
                    <a:p>
                      <a:pPr marL="207010" marR="0">
                        <a:lnSpc>
                          <a:spcPct val="80000"/>
                        </a:lnSpc>
                        <a:spcBef>
                          <a:spcPts val="0"/>
                        </a:spcBef>
                        <a:spcAft>
                          <a:spcPts val="0"/>
                        </a:spcAft>
                      </a:pPr>
                      <a:endParaRPr lang="en-US" sz="1700" b="0" dirty="0" smtClean="0">
                        <a:solidFill>
                          <a:srgbClr val="231F20"/>
                        </a:solidFill>
                        <a:latin typeface="+mn-lt"/>
                        <a:ea typeface="Arial Black"/>
                        <a:cs typeface="Times New Roman" pitchFamily="18" charset="0"/>
                      </a:endParaRPr>
                    </a:p>
                    <a:p>
                      <a:pPr marL="207010" marR="0">
                        <a:lnSpc>
                          <a:spcPct val="80000"/>
                        </a:lnSpc>
                        <a:spcBef>
                          <a:spcPts val="0"/>
                        </a:spcBef>
                        <a:spcAft>
                          <a:spcPts val="0"/>
                        </a:spcAft>
                      </a:pPr>
                      <a:endParaRPr lang="en-US" sz="1700" b="0" dirty="0">
                        <a:latin typeface="+mn-lt"/>
                        <a:ea typeface="Arial Black"/>
                        <a:cs typeface="Times New Roman" pitchFamily="18" charset="0"/>
                      </a:endParaRPr>
                    </a:p>
                    <a:p>
                      <a:pPr marL="50165" marR="0">
                        <a:lnSpc>
                          <a:spcPct val="80000"/>
                        </a:lnSpc>
                        <a:spcBef>
                          <a:spcPts val="0"/>
                        </a:spcBef>
                        <a:spcAft>
                          <a:spcPts val="0"/>
                        </a:spcAft>
                        <a:tabLst>
                          <a:tab pos="1696720" algn="l"/>
                        </a:tabLst>
                      </a:pPr>
                      <a:r>
                        <a:rPr lang="en-US" sz="1700" b="0" dirty="0" smtClean="0">
                          <a:solidFill>
                            <a:srgbClr val="231F20"/>
                          </a:solidFill>
                          <a:latin typeface="+mn-lt"/>
                          <a:ea typeface="Arial Black"/>
                          <a:cs typeface="Times New Roman" pitchFamily="18" charset="0"/>
                        </a:rPr>
                        <a:t>Bank</a:t>
                      </a:r>
                      <a:r>
                        <a:rPr lang="en-US" sz="1700" b="0" baseline="0" dirty="0" smtClean="0">
                          <a:solidFill>
                            <a:srgbClr val="231F20"/>
                          </a:solidFill>
                          <a:latin typeface="+mn-lt"/>
                          <a:ea typeface="Arial Black"/>
                          <a:cs typeface="Times New Roman" pitchFamily="18" charset="0"/>
                        </a:rPr>
                        <a:t>       </a:t>
                      </a:r>
                      <a:r>
                        <a:rPr lang="en-US" sz="1700" b="0" dirty="0" smtClean="0">
                          <a:solidFill>
                            <a:srgbClr val="231F20"/>
                          </a:solidFill>
                          <a:latin typeface="+mn-lt"/>
                          <a:ea typeface="Arial Black"/>
                          <a:cs typeface="Times New Roman" pitchFamily="18" charset="0"/>
                        </a:rPr>
                        <a:t>A/c</a:t>
                      </a:r>
                      <a:r>
                        <a:rPr lang="en-US" sz="1700" b="0" dirty="0">
                          <a:solidFill>
                            <a:srgbClr val="231F20"/>
                          </a:solidFill>
                          <a:latin typeface="+mn-lt"/>
                          <a:ea typeface="Arial Black"/>
                          <a:cs typeface="Times New Roman" pitchFamily="18" charset="0"/>
                        </a:rPr>
                        <a:t>	</a:t>
                      </a:r>
                      <a:r>
                        <a:rPr lang="en-US" sz="1700" b="0" spc="-55" dirty="0">
                          <a:solidFill>
                            <a:srgbClr val="231F20"/>
                          </a:solidFill>
                          <a:latin typeface="+mn-lt"/>
                          <a:ea typeface="Arial Black"/>
                          <a:cs typeface="Times New Roman" pitchFamily="18" charset="0"/>
                        </a:rPr>
                        <a:t>Dr.</a:t>
                      </a:r>
                      <a:endParaRPr lang="en-US" sz="1700" b="0" dirty="0">
                        <a:latin typeface="+mn-lt"/>
                        <a:ea typeface="Arial Black"/>
                        <a:cs typeface="Times New Roman" pitchFamily="18" charset="0"/>
                      </a:endParaRPr>
                    </a:p>
                    <a:p>
                      <a:pPr marL="207010" marR="231140">
                        <a:lnSpc>
                          <a:spcPct val="80000"/>
                        </a:lnSpc>
                        <a:spcBef>
                          <a:spcPts val="350"/>
                        </a:spcBef>
                        <a:spcAft>
                          <a:spcPts val="0"/>
                        </a:spcAft>
                      </a:pPr>
                      <a:r>
                        <a:rPr kumimoji="0" lang="en-US" sz="1700" kern="1200" dirty="0" smtClean="0">
                          <a:solidFill>
                            <a:schemeClr val="tx1"/>
                          </a:solidFill>
                          <a:latin typeface="+mn-lt"/>
                          <a:ea typeface="+mn-ea"/>
                          <a:cs typeface="+mn-cs"/>
                        </a:rPr>
                        <a:t>To Head Office</a:t>
                      </a:r>
                      <a:endParaRPr lang="en-US" sz="1700" b="0" dirty="0">
                        <a:latin typeface="+mn-lt"/>
                        <a:ea typeface="Arial Black"/>
                        <a:cs typeface="Times New Roman" pitchFamily="18" charset="0"/>
                      </a:endParaRPr>
                    </a:p>
                    <a:p>
                      <a:pPr marL="50165" marR="0">
                        <a:lnSpc>
                          <a:spcPct val="80000"/>
                        </a:lnSpc>
                        <a:spcBef>
                          <a:spcPts val="230"/>
                        </a:spcBef>
                        <a:spcAft>
                          <a:spcPts val="0"/>
                        </a:spcAft>
                        <a:tabLst>
                          <a:tab pos="1707515" algn="l"/>
                        </a:tabLst>
                      </a:pPr>
                      <a:endParaRPr lang="en-US" sz="1700" b="0" dirty="0" smtClean="0">
                        <a:solidFill>
                          <a:srgbClr val="231F20"/>
                        </a:solidFill>
                        <a:latin typeface="+mn-lt"/>
                        <a:ea typeface="Arial Black"/>
                        <a:cs typeface="Times New Roman" pitchFamily="18" charset="0"/>
                      </a:endParaRPr>
                    </a:p>
                    <a:p>
                      <a:pPr marL="50165" marR="0">
                        <a:lnSpc>
                          <a:spcPct val="80000"/>
                        </a:lnSpc>
                        <a:spcBef>
                          <a:spcPts val="230"/>
                        </a:spcBef>
                        <a:spcAft>
                          <a:spcPts val="0"/>
                        </a:spcAft>
                        <a:tabLst>
                          <a:tab pos="1707515" algn="l"/>
                        </a:tabLst>
                      </a:pPr>
                      <a:r>
                        <a:rPr kumimoji="0" lang="en-US" sz="1700" kern="1200" dirty="0" smtClean="0">
                          <a:solidFill>
                            <a:schemeClr val="tx1"/>
                          </a:solidFill>
                          <a:latin typeface="+mn-lt"/>
                          <a:ea typeface="+mn-ea"/>
                          <a:cs typeface="+mn-cs"/>
                        </a:rPr>
                        <a:t>Reverse entry of(xii) above</a:t>
                      </a:r>
                      <a:endParaRPr lang="en-US" sz="1700" b="0" dirty="0" smtClean="0">
                        <a:latin typeface="+mn-lt"/>
                        <a:ea typeface="Arial Black"/>
                        <a:cs typeface="Times New Roman" pitchFamily="18" charset="0"/>
                      </a:endParaRPr>
                    </a:p>
                    <a:p>
                      <a:pPr marL="50165" marR="0">
                        <a:lnSpc>
                          <a:spcPct val="80000"/>
                        </a:lnSpc>
                        <a:spcBef>
                          <a:spcPts val="230"/>
                        </a:spcBef>
                        <a:spcAft>
                          <a:spcPts val="0"/>
                        </a:spcAft>
                        <a:tabLst>
                          <a:tab pos="1707515" algn="l"/>
                        </a:tabLst>
                      </a:pPr>
                      <a:endParaRPr lang="en-US" sz="1700" b="0" dirty="0" smtClean="0">
                        <a:solidFill>
                          <a:srgbClr val="231F20"/>
                        </a:solidFill>
                        <a:latin typeface="+mn-lt"/>
                        <a:ea typeface="Arial Black"/>
                        <a:cs typeface="Times New Roman" pitchFamily="18" charset="0"/>
                      </a:endParaRPr>
                    </a:p>
                    <a:p>
                      <a:pPr marL="50165" marR="0">
                        <a:lnSpc>
                          <a:spcPct val="80000"/>
                        </a:lnSpc>
                        <a:spcBef>
                          <a:spcPts val="230"/>
                        </a:spcBef>
                        <a:spcAft>
                          <a:spcPts val="0"/>
                        </a:spcAft>
                        <a:tabLst>
                          <a:tab pos="1707515" algn="l"/>
                        </a:tabLst>
                      </a:pPr>
                      <a:endParaRPr lang="en-US" sz="1700" b="0" dirty="0" smtClean="0">
                        <a:solidFill>
                          <a:srgbClr val="231F20"/>
                        </a:solidFill>
                        <a:latin typeface="+mn-lt"/>
                        <a:ea typeface="Arial Black"/>
                        <a:cs typeface="Times New Roman" pitchFamily="18" charset="0"/>
                      </a:endParaRPr>
                    </a:p>
                    <a:p>
                      <a:pPr marL="50165" marR="0">
                        <a:lnSpc>
                          <a:spcPct val="80000"/>
                        </a:lnSpc>
                        <a:spcBef>
                          <a:spcPts val="230"/>
                        </a:spcBef>
                        <a:spcAft>
                          <a:spcPts val="0"/>
                        </a:spcAft>
                        <a:tabLst>
                          <a:tab pos="1707515" algn="l"/>
                        </a:tabLst>
                      </a:pPr>
                      <a:endParaRPr lang="en-US" sz="1700" b="0" dirty="0" smtClean="0">
                        <a:solidFill>
                          <a:srgbClr val="231F20"/>
                        </a:solidFill>
                        <a:latin typeface="+mn-lt"/>
                        <a:ea typeface="Arial Black"/>
                        <a:cs typeface="Times New Roman" pitchFamily="18" charset="0"/>
                      </a:endParaRPr>
                    </a:p>
                    <a:p>
                      <a:r>
                        <a:rPr kumimoji="0" lang="en-US" sz="1700" b="1" kern="1200" dirty="0" smtClean="0">
                          <a:solidFill>
                            <a:schemeClr val="tx1"/>
                          </a:solidFill>
                          <a:latin typeface="+mn-lt"/>
                          <a:ea typeface="+mn-ea"/>
                          <a:cs typeface="+mn-cs"/>
                        </a:rPr>
                        <a:t>Supplying Branch</a:t>
                      </a:r>
                    </a:p>
                    <a:p>
                      <a:r>
                        <a:rPr kumimoji="0" lang="en-US" sz="1700" kern="1200" dirty="0" smtClean="0">
                          <a:solidFill>
                            <a:schemeClr val="tx1"/>
                          </a:solidFill>
                          <a:latin typeface="+mn-lt"/>
                          <a:ea typeface="+mn-ea"/>
                          <a:cs typeface="+mn-cs"/>
                        </a:rPr>
                        <a:t>H.O. A/c	Dr.</a:t>
                      </a:r>
                    </a:p>
                    <a:p>
                      <a:r>
                        <a:rPr kumimoji="0" lang="en-US" sz="1700" kern="1200" dirty="0" smtClean="0">
                          <a:solidFill>
                            <a:schemeClr val="tx1"/>
                          </a:solidFill>
                          <a:latin typeface="+mn-lt"/>
                          <a:ea typeface="+mn-ea"/>
                          <a:cs typeface="+mn-cs"/>
                        </a:rPr>
                        <a:t>      To Goods Received</a:t>
                      </a:r>
                    </a:p>
                    <a:p>
                      <a:r>
                        <a:rPr kumimoji="0" lang="en-US" sz="1700" kern="1200" dirty="0" smtClean="0">
                          <a:solidFill>
                            <a:schemeClr val="tx1"/>
                          </a:solidFill>
                          <a:latin typeface="+mn-lt"/>
                          <a:ea typeface="+mn-ea"/>
                          <a:cs typeface="+mn-cs"/>
                        </a:rPr>
                        <a:t>           from H.O. A/c</a:t>
                      </a:r>
                    </a:p>
                    <a:p>
                      <a:endParaRPr kumimoji="0" lang="en-US" sz="1700" kern="1200" dirty="0" smtClean="0">
                        <a:solidFill>
                          <a:schemeClr val="tx1"/>
                        </a:solidFill>
                        <a:latin typeface="+mn-lt"/>
                        <a:ea typeface="+mn-ea"/>
                        <a:cs typeface="+mn-cs"/>
                      </a:endParaRPr>
                    </a:p>
                    <a:p>
                      <a:r>
                        <a:rPr kumimoji="0" lang="en-US" sz="1700" b="1" kern="1200" dirty="0" smtClean="0">
                          <a:solidFill>
                            <a:schemeClr val="tx1"/>
                          </a:solidFill>
                          <a:latin typeface="+mn-lt"/>
                          <a:ea typeface="+mn-ea"/>
                          <a:cs typeface="+mn-cs"/>
                        </a:rPr>
                        <a:t>Recipient Branch</a:t>
                      </a:r>
                    </a:p>
                    <a:p>
                      <a:r>
                        <a:rPr kumimoji="0" lang="en-US" sz="1700" kern="1200" dirty="0" smtClean="0">
                          <a:solidFill>
                            <a:schemeClr val="tx1"/>
                          </a:solidFill>
                          <a:latin typeface="+mn-lt"/>
                          <a:ea typeface="+mn-ea"/>
                          <a:cs typeface="+mn-cs"/>
                        </a:rPr>
                        <a:t>Goods Received from H.O. A/c    Dr.</a:t>
                      </a:r>
                    </a:p>
                    <a:p>
                      <a:r>
                        <a:rPr kumimoji="0" lang="en-US" sz="1700" kern="1200" dirty="0" smtClean="0">
                          <a:solidFill>
                            <a:schemeClr val="tx1"/>
                          </a:solidFill>
                          <a:latin typeface="+mn-lt"/>
                          <a:ea typeface="+mn-ea"/>
                          <a:cs typeface="+mn-cs"/>
                        </a:rPr>
                        <a:t>        To Head Office A/c</a:t>
                      </a:r>
                    </a:p>
                    <a:p>
                      <a:pPr marL="50165" marR="0">
                        <a:lnSpc>
                          <a:spcPct val="80000"/>
                        </a:lnSpc>
                        <a:spcBef>
                          <a:spcPts val="230"/>
                        </a:spcBef>
                        <a:spcAft>
                          <a:spcPts val="0"/>
                        </a:spcAft>
                        <a:tabLst>
                          <a:tab pos="1707515" algn="l"/>
                        </a:tabLst>
                      </a:pPr>
                      <a:endParaRPr lang="en-US" sz="1700" b="0" dirty="0" smtClean="0">
                        <a:solidFill>
                          <a:srgbClr val="231F20"/>
                        </a:solidFill>
                        <a:latin typeface="+mn-lt"/>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w="12700" cap="flat" cmpd="sng" algn="ctr">
                      <a:solidFill>
                        <a:srgbClr val="00A650"/>
                      </a:solidFill>
                      <a:prstDash val="solid"/>
                      <a:round/>
                      <a:headEnd type="none" w="med" len="med"/>
                      <a:tailEnd type="none" w="med" len="med"/>
                    </a:lnT>
                    <a:lnB>
                      <a:noFill/>
                    </a:lnB>
                  </a:tcPr>
                </a:tc>
              </a:tr>
              <a:tr h="219113">
                <a:tc>
                  <a:txBody>
                    <a:bodyPr/>
                    <a:lstStyle/>
                    <a:p>
                      <a:pPr marL="0" marR="0">
                        <a:lnSpc>
                          <a:spcPct val="80000"/>
                        </a:lnSpc>
                        <a:spcBef>
                          <a:spcPts val="0"/>
                        </a:spcBef>
                        <a:spcAft>
                          <a:spcPts val="0"/>
                        </a:spcAft>
                      </a:pPr>
                      <a:endParaRPr lang="en-US" sz="1700" b="0" dirty="0">
                        <a:latin typeface="+mn-lt"/>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a:txBody>
                    <a:bodyPr/>
                    <a:lstStyle/>
                    <a:p>
                      <a:pPr marL="50800" marR="0">
                        <a:lnSpc>
                          <a:spcPct val="80000"/>
                        </a:lnSpc>
                        <a:spcBef>
                          <a:spcPts val="115"/>
                        </a:spcBef>
                        <a:spcAft>
                          <a:spcPts val="0"/>
                        </a:spcAft>
                      </a:pPr>
                      <a:endParaRPr lang="en-US" sz="1700" b="0" dirty="0">
                        <a:solidFill>
                          <a:srgbClr val="231F20"/>
                        </a:solidFill>
                        <a:latin typeface="+mn-lt"/>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r h="358550">
                <a:tc>
                  <a:txBody>
                    <a:bodyPr/>
                    <a:lstStyle/>
                    <a:p>
                      <a:pPr marL="50800" marR="0">
                        <a:lnSpc>
                          <a:spcPct val="80000"/>
                        </a:lnSpc>
                        <a:spcBef>
                          <a:spcPts val="130"/>
                        </a:spcBef>
                        <a:spcAft>
                          <a:spcPts val="0"/>
                        </a:spcAft>
                      </a:pPr>
                      <a:endParaRPr lang="en-US" sz="1700" b="0" dirty="0">
                        <a:latin typeface="+mn-lt"/>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a:txBody>
                    <a:bodyPr/>
                    <a:lstStyle/>
                    <a:p>
                      <a:pPr marL="50800" marR="0">
                        <a:lnSpc>
                          <a:spcPct val="80000"/>
                        </a:lnSpc>
                        <a:spcBef>
                          <a:spcPts val="130"/>
                        </a:spcBef>
                        <a:spcAft>
                          <a:spcPts val="0"/>
                        </a:spcAft>
                      </a:pPr>
                      <a:endParaRPr lang="en-US" sz="1700" b="0" dirty="0">
                        <a:latin typeface="+mn-lt"/>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r h="181449">
                <a:tc>
                  <a:txBody>
                    <a:bodyPr/>
                    <a:lstStyle/>
                    <a:p>
                      <a:pPr marL="50800" marR="0">
                        <a:lnSpc>
                          <a:spcPct val="80000"/>
                        </a:lnSpc>
                        <a:spcBef>
                          <a:spcPts val="110"/>
                        </a:spcBef>
                        <a:spcAft>
                          <a:spcPts val="0"/>
                        </a:spcAft>
                      </a:pPr>
                      <a:r>
                        <a:rPr lang="en-US" sz="1700" b="0" dirty="0" smtClean="0">
                          <a:solidFill>
                            <a:srgbClr val="231F20"/>
                          </a:solidFill>
                          <a:latin typeface="+mn-lt"/>
                          <a:ea typeface="Arial Black"/>
                          <a:cs typeface="Times New Roman" pitchFamily="18" charset="0"/>
                        </a:rPr>
                        <a:t>(xii)</a:t>
                      </a:r>
                      <a:endParaRPr lang="en-US" sz="1700" b="0" dirty="0">
                        <a:latin typeface="+mn-lt"/>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a:txBody>
                    <a:bodyPr/>
                    <a:lstStyle/>
                    <a:p>
                      <a:pPr marL="50800" marR="0">
                        <a:lnSpc>
                          <a:spcPct val="80000"/>
                        </a:lnSpc>
                        <a:spcBef>
                          <a:spcPts val="110"/>
                        </a:spcBef>
                        <a:spcAft>
                          <a:spcPts val="0"/>
                        </a:spcAft>
                      </a:pPr>
                      <a:r>
                        <a:rPr kumimoji="0" lang="en-US" sz="1700" kern="1200" dirty="0" smtClean="0">
                          <a:solidFill>
                            <a:schemeClr val="tx1"/>
                          </a:solidFill>
                          <a:latin typeface="+mn-lt"/>
                          <a:ea typeface="+mn-ea"/>
                          <a:cs typeface="+mn-cs"/>
                        </a:rPr>
                        <a:t>Remittance of funds</a:t>
                      </a:r>
                      <a:endParaRPr lang="en-US" sz="1700" b="0" dirty="0">
                        <a:latin typeface="+mn-lt"/>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dirty="0"/>
                    </a:p>
                  </a:txBody>
                  <a:tcPr/>
                </a:tc>
              </a:tr>
              <a:tr h="258952">
                <a:tc>
                  <a:txBody>
                    <a:bodyPr/>
                    <a:lstStyle/>
                    <a:p>
                      <a:pPr marL="0" marR="0" indent="0" algn="l" defTabSz="914400" rtl="0" eaLnBrk="1" fontAlgn="auto" latinLnBrk="0" hangingPunct="1">
                        <a:lnSpc>
                          <a:spcPct val="80000"/>
                        </a:lnSpc>
                        <a:spcBef>
                          <a:spcPts val="0"/>
                        </a:spcBef>
                        <a:spcAft>
                          <a:spcPts val="0"/>
                        </a:spcAft>
                        <a:buClrTx/>
                        <a:buSzTx/>
                        <a:buFontTx/>
                        <a:buNone/>
                        <a:tabLst/>
                        <a:defRPr/>
                      </a:pPr>
                      <a:endParaRPr lang="en-US" sz="1700" b="0" dirty="0" smtClean="0">
                        <a:solidFill>
                          <a:srgbClr val="231F20"/>
                        </a:solidFill>
                        <a:latin typeface="+mn-lt"/>
                        <a:ea typeface="Arial Black"/>
                        <a:cs typeface="Times New Roman" pitchFamily="18" charset="0"/>
                      </a:endParaRPr>
                    </a:p>
                    <a:p>
                      <a:pPr marL="0" marR="0" indent="0" algn="l" defTabSz="914400" rtl="0" eaLnBrk="1" fontAlgn="auto" latinLnBrk="0" hangingPunct="1">
                        <a:lnSpc>
                          <a:spcPct val="80000"/>
                        </a:lnSpc>
                        <a:spcBef>
                          <a:spcPts val="0"/>
                        </a:spcBef>
                        <a:spcAft>
                          <a:spcPts val="0"/>
                        </a:spcAft>
                        <a:buClrTx/>
                        <a:buSzTx/>
                        <a:buFontTx/>
                        <a:buNone/>
                        <a:tabLst/>
                        <a:defRPr/>
                      </a:pPr>
                      <a:endParaRPr lang="en-US" sz="1700" b="0" dirty="0" smtClean="0">
                        <a:solidFill>
                          <a:srgbClr val="231F20"/>
                        </a:solidFill>
                        <a:latin typeface="+mn-lt"/>
                        <a:ea typeface="Arial Black"/>
                        <a:cs typeface="Times New Roman" pitchFamily="18" charset="0"/>
                      </a:endParaRPr>
                    </a:p>
                    <a:p>
                      <a:pPr marL="0" marR="0" indent="0" algn="l" defTabSz="914400" rtl="0" eaLnBrk="1" fontAlgn="auto" latinLnBrk="0" hangingPunct="1">
                        <a:lnSpc>
                          <a:spcPct val="80000"/>
                        </a:lnSpc>
                        <a:spcBef>
                          <a:spcPts val="0"/>
                        </a:spcBef>
                        <a:spcAft>
                          <a:spcPts val="0"/>
                        </a:spcAft>
                        <a:buClrTx/>
                        <a:buSzTx/>
                        <a:buFontTx/>
                        <a:buNone/>
                        <a:tabLst/>
                        <a:defRPr/>
                      </a:pPr>
                      <a:endParaRPr lang="en-US" sz="1700" b="0" dirty="0" smtClean="0">
                        <a:solidFill>
                          <a:srgbClr val="231F20"/>
                        </a:solidFill>
                        <a:latin typeface="+mn-lt"/>
                        <a:ea typeface="Arial Black"/>
                        <a:cs typeface="Times New Roman" pitchFamily="18" charset="0"/>
                      </a:endParaRPr>
                    </a:p>
                    <a:p>
                      <a:pPr marL="0" marR="0" indent="0" algn="l" defTabSz="914400" rtl="0" eaLnBrk="1" fontAlgn="auto" latinLnBrk="0" hangingPunct="1">
                        <a:lnSpc>
                          <a:spcPct val="80000"/>
                        </a:lnSpc>
                        <a:spcBef>
                          <a:spcPts val="0"/>
                        </a:spcBef>
                        <a:spcAft>
                          <a:spcPts val="0"/>
                        </a:spcAft>
                        <a:buClrTx/>
                        <a:buSzTx/>
                        <a:buFontTx/>
                        <a:buNone/>
                        <a:tabLst/>
                        <a:defRPr/>
                      </a:pPr>
                      <a:endParaRPr lang="en-US" sz="1700" b="0" dirty="0" smtClean="0">
                        <a:solidFill>
                          <a:srgbClr val="231F20"/>
                        </a:solidFill>
                        <a:latin typeface="+mn-lt"/>
                        <a:ea typeface="Arial Black"/>
                        <a:cs typeface="Times New Roman" pitchFamily="18" charset="0"/>
                      </a:endParaRPr>
                    </a:p>
                    <a:p>
                      <a:pPr marL="0" marR="0" indent="0" algn="l" defTabSz="914400" rtl="0" eaLnBrk="1" fontAlgn="auto" latinLnBrk="0" hangingPunct="1">
                        <a:lnSpc>
                          <a:spcPct val="80000"/>
                        </a:lnSpc>
                        <a:spcBef>
                          <a:spcPts val="0"/>
                        </a:spcBef>
                        <a:spcAft>
                          <a:spcPts val="0"/>
                        </a:spcAft>
                        <a:buClrTx/>
                        <a:buSzTx/>
                        <a:buFontTx/>
                        <a:buNone/>
                        <a:tabLst/>
                        <a:defRPr/>
                      </a:pPr>
                      <a:r>
                        <a:rPr lang="en-US" sz="1700" b="0" dirty="0" smtClean="0">
                          <a:solidFill>
                            <a:srgbClr val="231F20"/>
                          </a:solidFill>
                          <a:latin typeface="+mn-lt"/>
                          <a:ea typeface="Arial Black"/>
                          <a:cs typeface="Times New Roman" pitchFamily="18" charset="0"/>
                        </a:rPr>
                        <a:t>(xiii)</a:t>
                      </a:r>
                      <a:endParaRPr lang="en-US" sz="1700" b="0" dirty="0" smtClean="0">
                        <a:latin typeface="+mn-lt"/>
                        <a:ea typeface="Arial Black"/>
                        <a:cs typeface="Times New Roman" pitchFamily="18" charset="0"/>
                      </a:endParaRPr>
                    </a:p>
                    <a:p>
                      <a:pPr marL="0" marR="0">
                        <a:lnSpc>
                          <a:spcPct val="80000"/>
                        </a:lnSpc>
                        <a:spcBef>
                          <a:spcPts val="0"/>
                        </a:spcBef>
                        <a:spcAft>
                          <a:spcPts val="0"/>
                        </a:spcAft>
                      </a:pPr>
                      <a:endParaRPr lang="en-US" sz="1700" b="0" dirty="0">
                        <a:latin typeface="+mn-lt"/>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a:txBody>
                    <a:bodyPr/>
                    <a:lstStyle/>
                    <a:p>
                      <a:r>
                        <a:rPr kumimoji="0" lang="en-US" sz="1700" kern="1200" dirty="0" smtClean="0">
                          <a:solidFill>
                            <a:schemeClr val="tx1"/>
                          </a:solidFill>
                          <a:latin typeface="+mn-lt"/>
                          <a:ea typeface="+mn-ea"/>
                          <a:cs typeface="+mn-cs"/>
                        </a:rPr>
                        <a:t>by H.O. to Branch</a:t>
                      </a:r>
                    </a:p>
                    <a:p>
                      <a:endParaRPr kumimoji="0" lang="en-US" sz="1700" kern="1200" dirty="0" smtClean="0">
                        <a:solidFill>
                          <a:schemeClr val="tx1"/>
                        </a:solidFill>
                        <a:latin typeface="+mn-lt"/>
                        <a:ea typeface="+mn-ea"/>
                        <a:cs typeface="+mn-cs"/>
                      </a:endParaRPr>
                    </a:p>
                    <a:p>
                      <a:endParaRPr kumimoji="0" lang="en-US" sz="1700" kern="1200" dirty="0" smtClean="0">
                        <a:solidFill>
                          <a:schemeClr val="tx1"/>
                        </a:solidFill>
                        <a:latin typeface="+mn-lt"/>
                        <a:ea typeface="+mn-ea"/>
                        <a:cs typeface="+mn-cs"/>
                      </a:endParaRPr>
                    </a:p>
                    <a:p>
                      <a:r>
                        <a:rPr kumimoji="0" lang="en-US" sz="1700" kern="1200" dirty="0" smtClean="0">
                          <a:solidFill>
                            <a:schemeClr val="tx1"/>
                          </a:solidFill>
                          <a:latin typeface="+mn-lt"/>
                          <a:ea typeface="+mn-ea"/>
                          <a:cs typeface="+mn-cs"/>
                        </a:rPr>
                        <a:t>Remittance of funds by</a:t>
                      </a:r>
                      <a:endParaRPr kumimoji="0" lang="en-US" sz="1700" kern="1200" dirty="0">
                        <a:solidFill>
                          <a:schemeClr val="tx1"/>
                        </a:solidFill>
                        <a:latin typeface="+mn-lt"/>
                        <a:ea typeface="+mn-ea"/>
                        <a:cs typeface="+mn-cs"/>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r h="181449">
                <a:tc>
                  <a:txBody>
                    <a:bodyPr/>
                    <a:lstStyle/>
                    <a:p>
                      <a:pPr marL="50800" marR="0">
                        <a:lnSpc>
                          <a:spcPct val="80000"/>
                        </a:lnSpc>
                        <a:spcBef>
                          <a:spcPts val="130"/>
                        </a:spcBef>
                        <a:spcAft>
                          <a:spcPts val="0"/>
                        </a:spcAft>
                      </a:pPr>
                      <a:endParaRPr lang="en-US" sz="1700" b="0" dirty="0">
                        <a:latin typeface="+mn-lt"/>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a:txBody>
                    <a:bodyPr/>
                    <a:lstStyle/>
                    <a:p>
                      <a:pPr marL="50800" marR="0" indent="0" algn="l" defTabSz="914400" rtl="0" eaLnBrk="1" fontAlgn="auto" latinLnBrk="0" hangingPunct="1">
                        <a:lnSpc>
                          <a:spcPct val="80000"/>
                        </a:lnSpc>
                        <a:spcBef>
                          <a:spcPts val="130"/>
                        </a:spcBef>
                        <a:spcAft>
                          <a:spcPts val="0"/>
                        </a:spcAft>
                        <a:buClrTx/>
                        <a:buSzTx/>
                        <a:buFontTx/>
                        <a:buNone/>
                        <a:tabLst/>
                        <a:defRPr/>
                      </a:pPr>
                      <a:r>
                        <a:rPr kumimoji="0" lang="en-US" sz="1700" kern="1200" dirty="0" smtClean="0">
                          <a:solidFill>
                            <a:schemeClr val="tx1"/>
                          </a:solidFill>
                          <a:latin typeface="+mn-lt"/>
                          <a:ea typeface="+mn-ea"/>
                          <a:cs typeface="+mn-cs"/>
                        </a:rPr>
                        <a:t>Branch to H.O.</a:t>
                      </a: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r h="181449">
                <a:tc>
                  <a:txBody>
                    <a:bodyPr/>
                    <a:lstStyle/>
                    <a:p>
                      <a:pPr marL="0" marR="0">
                        <a:lnSpc>
                          <a:spcPct val="80000"/>
                        </a:lnSpc>
                        <a:spcBef>
                          <a:spcPts val="0"/>
                        </a:spcBef>
                        <a:spcAft>
                          <a:spcPts val="0"/>
                        </a:spcAft>
                      </a:pPr>
                      <a:endParaRPr lang="en-US" sz="1700" b="0" dirty="0">
                        <a:latin typeface="+mn-lt"/>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a:txBody>
                    <a:bodyPr/>
                    <a:lstStyle/>
                    <a:p>
                      <a:pPr marL="50800" marR="0">
                        <a:lnSpc>
                          <a:spcPct val="80000"/>
                        </a:lnSpc>
                        <a:spcBef>
                          <a:spcPts val="115"/>
                        </a:spcBef>
                        <a:spcAft>
                          <a:spcPts val="0"/>
                        </a:spcAft>
                      </a:pPr>
                      <a:endParaRPr lang="en-US" sz="1700" b="0" dirty="0">
                        <a:latin typeface="+mn-lt"/>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r h="181449">
                <a:tc>
                  <a:txBody>
                    <a:bodyPr/>
                    <a:lstStyle/>
                    <a:p>
                      <a:pPr marL="50800" marR="0">
                        <a:lnSpc>
                          <a:spcPct val="80000"/>
                        </a:lnSpc>
                        <a:spcBef>
                          <a:spcPts val="115"/>
                        </a:spcBef>
                        <a:spcAft>
                          <a:spcPts val="0"/>
                        </a:spcAft>
                      </a:pPr>
                      <a:r>
                        <a:rPr lang="en-US" sz="1700" b="0" dirty="0" smtClean="0">
                          <a:solidFill>
                            <a:srgbClr val="231F20"/>
                          </a:solidFill>
                          <a:latin typeface="+mn-lt"/>
                          <a:ea typeface="Arial Black"/>
                          <a:cs typeface="Times New Roman" pitchFamily="18" charset="0"/>
                        </a:rPr>
                        <a:t>(</a:t>
                      </a:r>
                      <a:r>
                        <a:rPr lang="en-US" sz="1700" b="0" dirty="0" smtClean="0">
                          <a:solidFill>
                            <a:srgbClr val="231F20"/>
                          </a:solidFill>
                          <a:latin typeface="+mn-lt"/>
                          <a:ea typeface="Arial Black"/>
                          <a:cs typeface="Times New Roman" pitchFamily="18" charset="0"/>
                        </a:rPr>
                        <a:t>xiv</a:t>
                      </a:r>
                      <a:r>
                        <a:rPr lang="en-US" sz="1700" b="0" dirty="0" smtClean="0">
                          <a:solidFill>
                            <a:srgbClr val="231F20"/>
                          </a:solidFill>
                          <a:latin typeface="+mn-lt"/>
                          <a:ea typeface="Arial Black"/>
                          <a:cs typeface="Times New Roman" pitchFamily="18" charset="0"/>
                        </a:rPr>
                        <a:t>)</a:t>
                      </a:r>
                      <a:endParaRPr lang="en-US" sz="1700" b="0" dirty="0">
                        <a:latin typeface="+mn-lt"/>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a:txBody>
                    <a:bodyPr/>
                    <a:lstStyle/>
                    <a:p>
                      <a:r>
                        <a:rPr kumimoji="0" lang="en-US" sz="1700" kern="1200" dirty="0" smtClean="0">
                          <a:solidFill>
                            <a:schemeClr val="tx1"/>
                          </a:solidFill>
                          <a:latin typeface="+mn-lt"/>
                          <a:ea typeface="+mn-ea"/>
                          <a:cs typeface="+mn-cs"/>
                        </a:rPr>
                        <a:t>Transfer of goods</a:t>
                      </a:r>
                    </a:p>
                    <a:p>
                      <a:r>
                        <a:rPr kumimoji="0" lang="en-US" sz="1700" kern="1200" dirty="0" smtClean="0">
                          <a:solidFill>
                            <a:schemeClr val="tx1"/>
                          </a:solidFill>
                          <a:latin typeface="+mn-lt"/>
                          <a:ea typeface="+mn-ea"/>
                          <a:cs typeface="+mn-cs"/>
                        </a:rPr>
                        <a:t>From</a:t>
                      </a:r>
                      <a:r>
                        <a:rPr kumimoji="0" lang="en-US" sz="1700" kern="1200" baseline="0" dirty="0" smtClean="0">
                          <a:solidFill>
                            <a:schemeClr val="tx1"/>
                          </a:solidFill>
                          <a:latin typeface="+mn-lt"/>
                          <a:ea typeface="+mn-ea"/>
                          <a:cs typeface="+mn-cs"/>
                        </a:rPr>
                        <a:t> </a:t>
                      </a:r>
                      <a:r>
                        <a:rPr kumimoji="0" lang="en-US" sz="1700" kern="1200" dirty="0" smtClean="0">
                          <a:solidFill>
                            <a:schemeClr val="tx1"/>
                          </a:solidFill>
                          <a:latin typeface="+mn-lt"/>
                          <a:ea typeface="+mn-ea"/>
                          <a:cs typeface="+mn-cs"/>
                        </a:rPr>
                        <a:t>one Branch	to</a:t>
                      </a:r>
                    </a:p>
                    <a:p>
                      <a:r>
                        <a:rPr kumimoji="0" lang="en-US" sz="1700" kern="1200" dirty="0" smtClean="0">
                          <a:solidFill>
                            <a:schemeClr val="tx1"/>
                          </a:solidFill>
                          <a:latin typeface="+mn-lt"/>
                          <a:ea typeface="+mn-ea"/>
                          <a:cs typeface="+mn-cs"/>
                        </a:rPr>
                        <a:t>another branch</a:t>
                      </a:r>
                      <a:endParaRPr lang="en-US" sz="1700" b="0" dirty="0">
                        <a:latin typeface="+mn-lt"/>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r h="181449">
                <a:tc>
                  <a:txBody>
                    <a:bodyPr/>
                    <a:lstStyle/>
                    <a:p>
                      <a:pPr marL="50800" marR="0">
                        <a:lnSpc>
                          <a:spcPct val="80000"/>
                        </a:lnSpc>
                        <a:spcBef>
                          <a:spcPts val="115"/>
                        </a:spcBef>
                        <a:spcAft>
                          <a:spcPts val="0"/>
                        </a:spcAft>
                      </a:pPr>
                      <a:endParaRPr lang="en-US" sz="1700" b="0" dirty="0">
                        <a:latin typeface="+mn-lt"/>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a:txBody>
                    <a:bodyPr/>
                    <a:lstStyle/>
                    <a:p>
                      <a:pPr marL="54610" marR="0">
                        <a:lnSpc>
                          <a:spcPct val="80000"/>
                        </a:lnSpc>
                        <a:spcBef>
                          <a:spcPts val="115"/>
                        </a:spcBef>
                        <a:spcAft>
                          <a:spcPts val="0"/>
                        </a:spcAft>
                      </a:pPr>
                      <a:endParaRPr lang="en-US" sz="1700" b="0" dirty="0">
                        <a:latin typeface="+mn-lt"/>
                        <a:ea typeface="Arial Black"/>
                        <a:cs typeface="Times New Roman" pitchFamily="18"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c vMerge="1">
                  <a:txBody>
                    <a:bodyPr/>
                    <a:lstStyle/>
                    <a:p>
                      <a:endParaRPr lang="en-US"/>
                    </a:p>
                  </a:txBody>
                  <a:tcPr/>
                </a:tc>
                <a:tc vMerge="1">
                  <a:txBody>
                    <a:bodyPr/>
                    <a:lstStyle/>
                    <a:p>
                      <a:endParaRPr lang="en-US"/>
                    </a:p>
                  </a:txBody>
                  <a:tcPr/>
                </a:tc>
              </a:tr>
            </a:tbl>
          </a:graphicData>
        </a:graphic>
      </p:graphicFrame>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z="1000" smtClean="0"/>
              <a:pPr>
                <a:defRPr/>
              </a:pPr>
              <a:t>6</a:t>
            </a:fld>
            <a:endParaRPr lang="en-US" sz="1000" dirty="0"/>
          </a:p>
        </p:txBody>
      </p:sp>
      <p:sp>
        <p:nvSpPr>
          <p:cNvPr id="4" name="Rectangle 3"/>
          <p:cNvSpPr/>
          <p:nvPr/>
        </p:nvSpPr>
        <p:spPr>
          <a:xfrm>
            <a:off x="381000" y="373082"/>
            <a:ext cx="8458200" cy="6494085"/>
          </a:xfrm>
          <a:prstGeom prst="rect">
            <a:avLst/>
          </a:prstGeom>
        </p:spPr>
        <p:txBody>
          <a:bodyPr wrap="square">
            <a:spAutoFit/>
          </a:bodyPr>
          <a:lstStyle/>
          <a:p>
            <a:pPr algn="just"/>
            <a:r>
              <a:rPr lang="en-US" b="1" dirty="0" smtClean="0">
                <a:solidFill>
                  <a:srgbClr val="FF0000"/>
                </a:solidFill>
                <a:latin typeface="Calibri" pitchFamily="34" charset="0"/>
                <a:cs typeface="Calibri" pitchFamily="34" charset="0"/>
              </a:rPr>
              <a:t>In Transit </a:t>
            </a:r>
            <a:r>
              <a:rPr lang="en-US" b="1" dirty="0" smtClean="0">
                <a:solidFill>
                  <a:srgbClr val="FF0000"/>
                </a:solidFill>
                <a:latin typeface="Calibri" pitchFamily="34" charset="0"/>
                <a:cs typeface="Calibri" pitchFamily="34" charset="0"/>
              </a:rPr>
              <a:t>Items</a:t>
            </a:r>
          </a:p>
          <a:p>
            <a:pPr algn="just"/>
            <a:endParaRPr lang="en-US" b="1" dirty="0" smtClean="0">
              <a:latin typeface="Calibri" pitchFamily="34" charset="0"/>
              <a:cs typeface="Calibri" pitchFamily="34" charset="0"/>
            </a:endParaRPr>
          </a:p>
          <a:p>
            <a:pPr algn="just"/>
            <a:r>
              <a:rPr lang="en-US" dirty="0" smtClean="0">
                <a:latin typeface="Calibri" pitchFamily="34" charset="0"/>
                <a:cs typeface="Calibri" pitchFamily="34" charset="0"/>
              </a:rPr>
              <a:t>When both branch and head office trial balance are given in the question, the </a:t>
            </a:r>
            <a:r>
              <a:rPr lang="en-US" dirty="0" smtClean="0">
                <a:latin typeface="Calibri" pitchFamily="34" charset="0"/>
                <a:cs typeface="Calibri" pitchFamily="34" charset="0"/>
              </a:rPr>
              <a:t>balance shown </a:t>
            </a:r>
            <a:r>
              <a:rPr lang="en-US" dirty="0" smtClean="0">
                <a:latin typeface="Calibri" pitchFamily="34" charset="0"/>
                <a:cs typeface="Calibri" pitchFamily="34" charset="0"/>
              </a:rPr>
              <a:t>by the head office account in the branch trial balance and the balance as shown by </a:t>
            </a:r>
            <a:r>
              <a:rPr lang="en-US" dirty="0" smtClean="0">
                <a:latin typeface="Calibri" pitchFamily="34" charset="0"/>
                <a:cs typeface="Calibri" pitchFamily="34" charset="0"/>
              </a:rPr>
              <a:t>the branch </a:t>
            </a:r>
            <a:r>
              <a:rPr lang="en-US" dirty="0" smtClean="0">
                <a:latin typeface="Calibri" pitchFamily="34" charset="0"/>
                <a:cs typeface="Calibri" pitchFamily="34" charset="0"/>
              </a:rPr>
              <a:t>account in the head office trial balance normally tally. However, it may not be so, </a:t>
            </a:r>
            <a:r>
              <a:rPr lang="en-US" dirty="0" smtClean="0">
                <a:latin typeface="Calibri" pitchFamily="34" charset="0"/>
                <a:cs typeface="Calibri" pitchFamily="34" charset="0"/>
              </a:rPr>
              <a:t>then the </a:t>
            </a:r>
            <a:r>
              <a:rPr lang="en-US" dirty="0" smtClean="0">
                <a:latin typeface="Calibri" pitchFamily="34" charset="0"/>
                <a:cs typeface="Calibri" pitchFamily="34" charset="0"/>
              </a:rPr>
              <a:t>following accounts of branch trial balance must be reconciled with the accounts of </a:t>
            </a:r>
            <a:r>
              <a:rPr lang="en-US" dirty="0" smtClean="0">
                <a:latin typeface="Calibri" pitchFamily="34" charset="0"/>
                <a:cs typeface="Calibri" pitchFamily="34" charset="0"/>
              </a:rPr>
              <a:t>head office </a:t>
            </a:r>
            <a:r>
              <a:rPr lang="en-US" dirty="0" smtClean="0">
                <a:latin typeface="Calibri" pitchFamily="34" charset="0"/>
                <a:cs typeface="Calibri" pitchFamily="34" charset="0"/>
              </a:rPr>
              <a:t>trial </a:t>
            </a:r>
            <a:r>
              <a:rPr lang="en-US" dirty="0" smtClean="0">
                <a:latin typeface="Calibri" pitchFamily="34" charset="0"/>
                <a:cs typeface="Calibri" pitchFamily="34" charset="0"/>
              </a:rPr>
              <a:t>balance.</a:t>
            </a:r>
          </a:p>
          <a:p>
            <a:pPr algn="just"/>
            <a:r>
              <a:rPr lang="en-US" b="1" dirty="0" smtClean="0">
                <a:latin typeface="Calibri" pitchFamily="34" charset="0"/>
                <a:cs typeface="Calibri" pitchFamily="34" charset="0"/>
              </a:rPr>
              <a:t>1. Goods-in-transit </a:t>
            </a:r>
            <a:r>
              <a:rPr lang="en-US" b="1" dirty="0" smtClean="0">
                <a:latin typeface="Calibri" pitchFamily="34" charset="0"/>
                <a:cs typeface="Calibri" pitchFamily="34" charset="0"/>
              </a:rPr>
              <a:t>: </a:t>
            </a:r>
            <a:r>
              <a:rPr lang="en-US" dirty="0" smtClean="0">
                <a:latin typeface="Calibri" pitchFamily="34" charset="0"/>
                <a:cs typeface="Calibri" pitchFamily="34" charset="0"/>
              </a:rPr>
              <a:t>When the head office may have sent goods to the branches, </a:t>
            </a:r>
            <a:r>
              <a:rPr lang="en-US" dirty="0" smtClean="0">
                <a:latin typeface="Calibri" pitchFamily="34" charset="0"/>
                <a:cs typeface="Calibri" pitchFamily="34" charset="0"/>
              </a:rPr>
              <a:t>these goods </a:t>
            </a:r>
            <a:r>
              <a:rPr lang="en-US" dirty="0" smtClean="0">
                <a:latin typeface="Calibri" pitchFamily="34" charset="0"/>
                <a:cs typeface="Calibri" pitchFamily="34" charset="0"/>
              </a:rPr>
              <a:t>may have not been received by the end of the accounting year by the branch. It is </a:t>
            </a:r>
            <a:r>
              <a:rPr lang="en-US" dirty="0" smtClean="0">
                <a:latin typeface="Calibri" pitchFamily="34" charset="0"/>
                <a:cs typeface="Calibri" pitchFamily="34" charset="0"/>
              </a:rPr>
              <a:t>called as </a:t>
            </a:r>
            <a:r>
              <a:rPr lang="en-US" dirty="0" smtClean="0">
                <a:latin typeface="Calibri" pitchFamily="34" charset="0"/>
                <a:cs typeface="Calibri" pitchFamily="34" charset="0"/>
              </a:rPr>
              <a:t>goods-in-transit. Thus, goods-in-transit is an asset to the head office</a:t>
            </a:r>
            <a:r>
              <a:rPr lang="en-US" dirty="0" smtClean="0">
                <a:latin typeface="Calibri" pitchFamily="34" charset="0"/>
                <a:cs typeface="Calibri" pitchFamily="34" charset="0"/>
              </a:rPr>
              <a:t>.</a:t>
            </a:r>
          </a:p>
          <a:p>
            <a:endParaRPr lang="en-US" dirty="0" smtClean="0">
              <a:latin typeface="Calibri" pitchFamily="34" charset="0"/>
              <a:cs typeface="Calibri" pitchFamily="34" charset="0"/>
            </a:endParaRPr>
          </a:p>
          <a:p>
            <a:r>
              <a:rPr lang="en-US" dirty="0" smtClean="0">
                <a:latin typeface="Calibri" pitchFamily="34" charset="0"/>
                <a:cs typeface="Calibri" pitchFamily="34" charset="0"/>
              </a:rPr>
              <a:t>For </a:t>
            </a:r>
            <a:r>
              <a:rPr lang="en-US" dirty="0" smtClean="0">
                <a:latin typeface="Calibri" pitchFamily="34" charset="0"/>
                <a:cs typeface="Calibri" pitchFamily="34" charset="0"/>
              </a:rPr>
              <a:t>example if Head Office has sent goods worth ` 50,000 but the branch has received till the closing date goods only ` 40,000, then the branch should treat ` 10,000 as goods in transit and should pass the following entry :</a:t>
            </a:r>
          </a:p>
          <a:p>
            <a:r>
              <a:rPr lang="en-US" dirty="0" smtClean="0">
                <a:latin typeface="Calibri" pitchFamily="34" charset="0"/>
                <a:cs typeface="Calibri" pitchFamily="34" charset="0"/>
              </a:rPr>
              <a:t>	Goods </a:t>
            </a:r>
            <a:r>
              <a:rPr lang="en-US" dirty="0" smtClean="0">
                <a:latin typeface="Calibri" pitchFamily="34" charset="0"/>
                <a:cs typeface="Calibri" pitchFamily="34" charset="0"/>
              </a:rPr>
              <a:t>in transit A/c	Dr.	10,000</a:t>
            </a:r>
          </a:p>
          <a:p>
            <a:r>
              <a:rPr lang="en-US" dirty="0" smtClean="0">
                <a:latin typeface="Calibri" pitchFamily="34" charset="0"/>
                <a:cs typeface="Calibri" pitchFamily="34" charset="0"/>
              </a:rPr>
              <a:t>		To </a:t>
            </a:r>
            <a:r>
              <a:rPr lang="en-US" dirty="0" smtClean="0">
                <a:latin typeface="Calibri" pitchFamily="34" charset="0"/>
                <a:cs typeface="Calibri" pitchFamily="34" charset="0"/>
              </a:rPr>
              <a:t>Head Office A/c	10,000</a:t>
            </a:r>
          </a:p>
          <a:p>
            <a:r>
              <a:rPr lang="en-US" dirty="0" smtClean="0"/>
              <a:t>However, there will be no entry in Head office books being the point where the event has been recorded in full, hence no further entries in Head office books</a:t>
            </a:r>
            <a:r>
              <a:rPr lang="en-US" dirty="0" smtClean="0"/>
              <a:t>.</a:t>
            </a:r>
          </a:p>
          <a:p>
            <a:endParaRPr lang="en-US" dirty="0" smtClean="0">
              <a:latin typeface="Calibri" pitchFamily="34" charset="0"/>
              <a:cs typeface="Calibri" pitchFamily="34" charset="0"/>
            </a:endParaRPr>
          </a:p>
          <a:p>
            <a:pPr algn="just"/>
            <a:r>
              <a:rPr lang="en-US" b="1" dirty="0" smtClean="0">
                <a:latin typeface="Calibri" pitchFamily="34" charset="0"/>
                <a:cs typeface="Calibri" pitchFamily="34" charset="0"/>
              </a:rPr>
              <a:t>2. Cash-in-Transit : </a:t>
            </a:r>
            <a:r>
              <a:rPr lang="en-US" dirty="0" smtClean="0">
                <a:latin typeface="Calibri" pitchFamily="34" charset="0"/>
                <a:cs typeface="Calibri" pitchFamily="34" charset="0"/>
              </a:rPr>
              <a:t>When the branch may have sent cash to the head office, </a:t>
            </a:r>
            <a:r>
              <a:rPr lang="en-US" dirty="0" smtClean="0">
                <a:latin typeface="Calibri" pitchFamily="34" charset="0"/>
                <a:cs typeface="Calibri" pitchFamily="34" charset="0"/>
              </a:rPr>
              <a:t>the amount </a:t>
            </a:r>
            <a:r>
              <a:rPr lang="en-US" dirty="0" smtClean="0">
                <a:latin typeface="Calibri" pitchFamily="34" charset="0"/>
                <a:cs typeface="Calibri" pitchFamily="34" charset="0"/>
              </a:rPr>
              <a:t>may have not been received by the head office by the end of </a:t>
            </a:r>
            <a:r>
              <a:rPr lang="en-US" dirty="0" smtClean="0">
                <a:latin typeface="Calibri" pitchFamily="34" charset="0"/>
                <a:cs typeface="Calibri" pitchFamily="34" charset="0"/>
              </a:rPr>
              <a:t>the accounting </a:t>
            </a:r>
            <a:r>
              <a:rPr lang="en-US" dirty="0" smtClean="0">
                <a:latin typeface="Calibri" pitchFamily="34" charset="0"/>
                <a:cs typeface="Calibri" pitchFamily="34" charset="0"/>
              </a:rPr>
              <a:t>period. If </a:t>
            </a:r>
            <a:r>
              <a:rPr lang="en-US" dirty="0" smtClean="0">
                <a:latin typeface="Calibri" pitchFamily="34" charset="0"/>
                <a:cs typeface="Calibri" pitchFamily="34" charset="0"/>
              </a:rPr>
              <a:t>is called </a:t>
            </a:r>
            <a:r>
              <a:rPr lang="en-US" dirty="0" smtClean="0">
                <a:latin typeface="Calibri" pitchFamily="34" charset="0"/>
                <a:cs typeface="Calibri" pitchFamily="34" charset="0"/>
              </a:rPr>
              <a:t>as cash-in-transit. Thus, cash-in-transit is an asset to the branch</a:t>
            </a:r>
            <a:r>
              <a:rPr lang="en-US" dirty="0" smtClean="0">
                <a:latin typeface="Calibri" pitchFamily="34" charset="0"/>
                <a:cs typeface="Calibri" pitchFamily="34" charset="0"/>
              </a:rPr>
              <a:t>.</a:t>
            </a:r>
            <a:r>
              <a:rPr lang="en-US" dirty="0" smtClean="0">
                <a:latin typeface="Calibri" pitchFamily="34" charset="0"/>
                <a:cs typeface="Calibri" pitchFamily="34" charset="0"/>
              </a:rPr>
              <a:t> </a:t>
            </a:r>
          </a:p>
          <a:p>
            <a:pPr algn="just"/>
            <a:endParaRPr lang="en-US" sz="2000" dirty="0">
              <a:latin typeface="Calibri" pitchFamily="34" charset="0"/>
              <a:cs typeface="Calibri" pitchFamily="34" charset="0"/>
            </a:endParaRP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z="1000" smtClean="0"/>
              <a:pPr>
                <a:defRPr/>
              </a:pPr>
              <a:t>7</a:t>
            </a:fld>
            <a:endParaRPr lang="en-US" sz="1000" dirty="0"/>
          </a:p>
        </p:txBody>
      </p:sp>
      <p:sp>
        <p:nvSpPr>
          <p:cNvPr id="4" name="Rectangle 3"/>
          <p:cNvSpPr/>
          <p:nvPr/>
        </p:nvSpPr>
        <p:spPr>
          <a:xfrm>
            <a:off x="381000" y="373082"/>
            <a:ext cx="8458200" cy="3139321"/>
          </a:xfrm>
          <a:prstGeom prst="rect">
            <a:avLst/>
          </a:prstGeom>
        </p:spPr>
        <p:txBody>
          <a:bodyPr wrap="square">
            <a:spAutoFit/>
          </a:bodyPr>
          <a:lstStyle/>
          <a:p>
            <a:pPr lvl="0" algn="just"/>
            <a:r>
              <a:rPr lang="en-US" b="1" dirty="0" smtClean="0">
                <a:solidFill>
                  <a:srgbClr val="FF0000"/>
                </a:solidFill>
                <a:latin typeface="Calibri" pitchFamily="34" charset="0"/>
                <a:cs typeface="Calibri" pitchFamily="34" charset="0"/>
              </a:rPr>
              <a:t>Inter-Branch </a:t>
            </a:r>
            <a:r>
              <a:rPr lang="en-US" b="1" dirty="0" smtClean="0">
                <a:solidFill>
                  <a:srgbClr val="FF0000"/>
                </a:solidFill>
                <a:latin typeface="Calibri" pitchFamily="34" charset="0"/>
                <a:cs typeface="Calibri" pitchFamily="34" charset="0"/>
              </a:rPr>
              <a:t>Transactions</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Inter-branch </a:t>
            </a:r>
            <a:r>
              <a:rPr lang="en-US" dirty="0" smtClean="0">
                <a:latin typeface="Calibri" pitchFamily="34" charset="0"/>
                <a:cs typeface="Calibri" pitchFamily="34" charset="0"/>
              </a:rPr>
              <a:t>transactions are usually adjusted as if they were entered into only with the head office. It is a very convenient method of treating such transaction especially where the number of branches are large. Suppose Kolkata Branch incurred an expenditure on advertisement of ` 1,000 on account of Delhi Branch, the entries that would be made in such a case would be as follows</a:t>
            </a:r>
            <a:r>
              <a:rPr lang="en-US" dirty="0" smtClean="0">
                <a:latin typeface="Calibri" pitchFamily="34" charset="0"/>
                <a:cs typeface="Calibri" pitchFamily="34" charset="0"/>
              </a:rPr>
              <a:t>:</a:t>
            </a:r>
          </a:p>
          <a:p>
            <a:pPr algn="just"/>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a:p>
            <a:pPr algn="just"/>
            <a:endParaRPr lang="en-US" dirty="0" smtClean="0">
              <a:latin typeface="Calibri" pitchFamily="34" charset="0"/>
              <a:cs typeface="Calibri" pitchFamily="34" charset="0"/>
            </a:endParaRPr>
          </a:p>
        </p:txBody>
      </p:sp>
      <p:graphicFrame>
        <p:nvGraphicFramePr>
          <p:cNvPr id="5" name="Table 4"/>
          <p:cNvGraphicFramePr>
            <a:graphicFrameLocks noGrp="1"/>
          </p:cNvGraphicFramePr>
          <p:nvPr/>
        </p:nvGraphicFramePr>
        <p:xfrm>
          <a:off x="990600" y="2601280"/>
          <a:ext cx="7238999" cy="3037519"/>
        </p:xfrm>
        <a:graphic>
          <a:graphicData uri="http://schemas.openxmlformats.org/drawingml/2006/table">
            <a:tbl>
              <a:tblPr/>
              <a:tblGrid>
                <a:gridCol w="3036473"/>
                <a:gridCol w="1828366"/>
                <a:gridCol w="1248405"/>
                <a:gridCol w="1125755"/>
              </a:tblGrid>
              <a:tr h="297697">
                <a:tc gridSpan="2">
                  <a:txBody>
                    <a:bodyPr/>
                    <a:lstStyle/>
                    <a:p>
                      <a:pPr marL="0" marR="0">
                        <a:spcBef>
                          <a:spcPts val="0"/>
                        </a:spcBef>
                        <a:spcAft>
                          <a:spcPts val="0"/>
                        </a:spcAft>
                      </a:pPr>
                      <a:endParaRPr lang="en-US" sz="1700" b="1" dirty="0">
                        <a:latin typeface="Calibri" pitchFamily="34" charset="0"/>
                        <a:ea typeface="Arial Black"/>
                        <a:cs typeface="Calibri" pitchFamily="34" charset="0"/>
                      </a:endParaRPr>
                    </a:p>
                  </a:txBody>
                  <a:tcPr marL="0" marR="0" marT="0" marB="0">
                    <a:lnL w="12700" cap="flat" cmpd="sng" algn="ctr">
                      <a:solidFill>
                        <a:srgbClr val="00A650"/>
                      </a:solidFill>
                      <a:prstDash val="solid"/>
                      <a:round/>
                      <a:headEnd type="none" w="med" len="med"/>
                      <a:tailEnd type="none" w="med" len="med"/>
                    </a:lnL>
                    <a:lnR w="12700" cap="flat" cmpd="sng" algn="ctr">
                      <a:solidFill>
                        <a:srgbClr val="40AD49"/>
                      </a:solidFill>
                      <a:prstDash val="solid"/>
                      <a:round/>
                      <a:headEnd type="none" w="med" len="med"/>
                      <a:tailEnd type="none" w="med" len="med"/>
                    </a:lnR>
                    <a:lnT w="12700" cap="flat" cmpd="sng" algn="ctr">
                      <a:solidFill>
                        <a:srgbClr val="00A650"/>
                      </a:solidFill>
                      <a:prstDash val="solid"/>
                      <a:round/>
                      <a:headEnd type="none" w="med" len="med"/>
                      <a:tailEnd type="none" w="med" len="med"/>
                    </a:lnT>
                    <a:lnB w="12700" cap="flat" cmpd="sng" algn="ctr">
                      <a:solidFill>
                        <a:srgbClr val="40AD49"/>
                      </a:solidFill>
                      <a:prstDash val="solid"/>
                      <a:round/>
                      <a:headEnd type="none" w="med" len="med"/>
                      <a:tailEnd type="none" w="med" len="med"/>
                    </a:lnB>
                    <a:solidFill>
                      <a:srgbClr val="DAEBC1"/>
                    </a:solidFill>
                  </a:tcPr>
                </a:tc>
                <a:tc hMerge="1">
                  <a:txBody>
                    <a:bodyPr/>
                    <a:lstStyle/>
                    <a:p>
                      <a:endParaRPr lang="en-US"/>
                    </a:p>
                  </a:txBody>
                  <a:tcPr/>
                </a:tc>
                <a:tc>
                  <a:txBody>
                    <a:bodyPr/>
                    <a:lstStyle/>
                    <a:p>
                      <a:pPr marL="50800" marR="0">
                        <a:spcBef>
                          <a:spcPts val="165"/>
                        </a:spcBef>
                        <a:spcAft>
                          <a:spcPts val="0"/>
                        </a:spcAft>
                      </a:pPr>
                      <a:r>
                        <a:rPr lang="en-US" sz="1700" b="0">
                          <a:solidFill>
                            <a:srgbClr val="00A650"/>
                          </a:solidFill>
                          <a:latin typeface="Calibri" pitchFamily="34" charset="0"/>
                          <a:ea typeface="Arial Black"/>
                          <a:cs typeface="Calibri" pitchFamily="34" charset="0"/>
                        </a:rPr>
                        <a:t>Dr.</a:t>
                      </a:r>
                      <a:endParaRPr lang="en-US" sz="1700" b="0">
                        <a:latin typeface="Calibri" pitchFamily="34" charset="0"/>
                        <a:ea typeface="Arial Black"/>
                        <a:cs typeface="Calibri" pitchFamily="34" charset="0"/>
                      </a:endParaRPr>
                    </a:p>
                  </a:txBody>
                  <a:tcPr marL="0" marR="0" marT="0" marB="0">
                    <a:lnL w="12700" cap="flat" cmpd="sng" algn="ctr">
                      <a:solidFill>
                        <a:srgbClr val="40AD49"/>
                      </a:solidFill>
                      <a:prstDash val="solid"/>
                      <a:round/>
                      <a:headEnd type="none" w="med" len="med"/>
                      <a:tailEnd type="none" w="med" len="med"/>
                    </a:lnL>
                    <a:lnR w="12700" cap="flat" cmpd="sng" algn="ctr">
                      <a:solidFill>
                        <a:srgbClr val="40AD49"/>
                      </a:solidFill>
                      <a:prstDash val="solid"/>
                      <a:round/>
                      <a:headEnd type="none" w="med" len="med"/>
                      <a:tailEnd type="none" w="med" len="med"/>
                    </a:lnR>
                    <a:lnT w="12700" cap="flat" cmpd="sng" algn="ctr">
                      <a:solidFill>
                        <a:srgbClr val="00A650"/>
                      </a:solidFill>
                      <a:prstDash val="solid"/>
                      <a:round/>
                      <a:headEnd type="none" w="med" len="med"/>
                      <a:tailEnd type="none" w="med" len="med"/>
                    </a:lnT>
                    <a:lnB w="12700" cap="flat" cmpd="sng" algn="ctr">
                      <a:solidFill>
                        <a:srgbClr val="40AD49"/>
                      </a:solidFill>
                      <a:prstDash val="solid"/>
                      <a:round/>
                      <a:headEnd type="none" w="med" len="med"/>
                      <a:tailEnd type="none" w="med" len="med"/>
                    </a:lnB>
                    <a:solidFill>
                      <a:srgbClr val="DAEBC1"/>
                    </a:solidFill>
                  </a:tcPr>
                </a:tc>
                <a:tc>
                  <a:txBody>
                    <a:bodyPr/>
                    <a:lstStyle/>
                    <a:p>
                      <a:pPr marL="0" marR="52070" algn="r">
                        <a:spcBef>
                          <a:spcPts val="165"/>
                        </a:spcBef>
                        <a:spcAft>
                          <a:spcPts val="0"/>
                        </a:spcAft>
                      </a:pPr>
                      <a:r>
                        <a:rPr lang="en-US" sz="1700" b="0">
                          <a:solidFill>
                            <a:srgbClr val="00A650"/>
                          </a:solidFill>
                          <a:latin typeface="Calibri" pitchFamily="34" charset="0"/>
                          <a:ea typeface="Arial Black"/>
                          <a:cs typeface="Calibri" pitchFamily="34" charset="0"/>
                        </a:rPr>
                        <a:t>Cr.</a:t>
                      </a:r>
                      <a:endParaRPr lang="en-US" sz="1700" b="0">
                        <a:latin typeface="Calibri" pitchFamily="34" charset="0"/>
                        <a:ea typeface="Arial Black"/>
                        <a:cs typeface="Calibri" pitchFamily="34" charset="0"/>
                      </a:endParaRPr>
                    </a:p>
                  </a:txBody>
                  <a:tcPr marL="0" marR="0" marT="0" marB="0">
                    <a:lnL w="12700" cap="flat" cmpd="sng" algn="ctr">
                      <a:solidFill>
                        <a:srgbClr val="40AD49"/>
                      </a:solidFill>
                      <a:prstDash val="solid"/>
                      <a:round/>
                      <a:headEnd type="none" w="med" len="med"/>
                      <a:tailEnd type="none" w="med" len="med"/>
                    </a:lnL>
                    <a:lnR w="12700" cap="flat" cmpd="sng" algn="ctr">
                      <a:solidFill>
                        <a:srgbClr val="00A650"/>
                      </a:solidFill>
                      <a:prstDash val="solid"/>
                      <a:round/>
                      <a:headEnd type="none" w="med" len="med"/>
                      <a:tailEnd type="none" w="med" len="med"/>
                    </a:lnR>
                    <a:lnT w="12700" cap="flat" cmpd="sng" algn="ctr">
                      <a:solidFill>
                        <a:srgbClr val="00A650"/>
                      </a:solidFill>
                      <a:prstDash val="solid"/>
                      <a:round/>
                      <a:headEnd type="none" w="med" len="med"/>
                      <a:tailEnd type="none" w="med" len="med"/>
                    </a:lnT>
                    <a:lnB w="12700" cap="flat" cmpd="sng" algn="ctr">
                      <a:solidFill>
                        <a:srgbClr val="40AD49"/>
                      </a:solidFill>
                      <a:prstDash val="solid"/>
                      <a:round/>
                      <a:headEnd type="none" w="med" len="med"/>
                      <a:tailEnd type="none" w="med" len="med"/>
                    </a:lnB>
                    <a:solidFill>
                      <a:srgbClr val="DAEBC1"/>
                    </a:solidFill>
                  </a:tcPr>
                </a:tc>
              </a:tr>
              <a:tr h="292651">
                <a:tc>
                  <a:txBody>
                    <a:bodyPr/>
                    <a:lstStyle/>
                    <a:p>
                      <a:pPr marL="50800" marR="0">
                        <a:lnSpc>
                          <a:spcPts val="1350"/>
                        </a:lnSpc>
                        <a:spcBef>
                          <a:spcPts val="0"/>
                        </a:spcBef>
                        <a:spcAft>
                          <a:spcPts val="0"/>
                        </a:spcAft>
                      </a:pPr>
                      <a:r>
                        <a:rPr lang="en-US" sz="1700" b="1" dirty="0">
                          <a:solidFill>
                            <a:srgbClr val="231F20"/>
                          </a:solidFill>
                          <a:latin typeface="Calibri" pitchFamily="34" charset="0"/>
                          <a:ea typeface="Arial Black"/>
                          <a:cs typeface="Calibri" pitchFamily="34" charset="0"/>
                        </a:rPr>
                        <a:t>In Kolkata Books:</a:t>
                      </a:r>
                      <a:endParaRPr lang="en-US" sz="1700" b="1" dirty="0">
                        <a:latin typeface="Calibri" pitchFamily="34" charset="0"/>
                        <a:ea typeface="Arial Black"/>
                        <a:cs typeface="Calibri" pitchFamily="34" charset="0"/>
                      </a:endParaRPr>
                    </a:p>
                  </a:txBody>
                  <a:tcPr marL="0" marR="0" marT="0" marB="0">
                    <a:lnL w="12700" cap="flat" cmpd="sng" algn="ctr">
                      <a:solidFill>
                        <a:srgbClr val="00A650"/>
                      </a:solidFill>
                      <a:prstDash val="solid"/>
                      <a:round/>
                      <a:headEnd type="none" w="med" len="med"/>
                      <a:tailEnd type="none" w="med" len="med"/>
                    </a:lnL>
                    <a:lnR>
                      <a:noFill/>
                    </a:lnR>
                    <a:lnT w="12700" cap="flat" cmpd="sng" algn="ctr">
                      <a:solidFill>
                        <a:srgbClr val="40AD49"/>
                      </a:solidFill>
                      <a:prstDash val="solid"/>
                      <a:round/>
                      <a:headEnd type="none" w="med" len="med"/>
                      <a:tailEnd type="none" w="med" len="med"/>
                    </a:lnT>
                    <a:lnB>
                      <a:noFill/>
                    </a:lnB>
                  </a:tcPr>
                </a:tc>
                <a:tc>
                  <a:txBody>
                    <a:bodyPr/>
                    <a:lstStyle/>
                    <a:p>
                      <a:pPr marL="0" marR="0">
                        <a:spcBef>
                          <a:spcPts val="0"/>
                        </a:spcBef>
                        <a:spcAft>
                          <a:spcPts val="0"/>
                        </a:spcAft>
                      </a:pPr>
                      <a:endParaRPr lang="en-US" sz="1700" b="0">
                        <a:latin typeface="Calibri" pitchFamily="34" charset="0"/>
                        <a:ea typeface="Arial Black"/>
                        <a:cs typeface="Calibri" pitchFamily="34" charset="0"/>
                      </a:endParaRPr>
                    </a:p>
                  </a:txBody>
                  <a:tcPr marL="0" marR="0" marT="0" marB="0">
                    <a:lnL>
                      <a:noFill/>
                    </a:lnL>
                    <a:lnR w="12700" cap="flat" cmpd="sng" algn="ctr">
                      <a:solidFill>
                        <a:srgbClr val="40AD49"/>
                      </a:solidFill>
                      <a:prstDash val="solid"/>
                      <a:round/>
                      <a:headEnd type="none" w="med" len="med"/>
                      <a:tailEnd type="none" w="med" len="med"/>
                    </a:lnR>
                    <a:lnT w="12700" cap="flat" cmpd="sng" algn="ctr">
                      <a:solidFill>
                        <a:srgbClr val="40AD49"/>
                      </a:solidFill>
                      <a:prstDash val="solid"/>
                      <a:round/>
                      <a:headEnd type="none" w="med" len="med"/>
                      <a:tailEnd type="none" w="med" len="med"/>
                    </a:lnT>
                    <a:lnB>
                      <a:noFill/>
                    </a:lnB>
                  </a:tcPr>
                </a:tc>
                <a:tc>
                  <a:txBody>
                    <a:bodyPr/>
                    <a:lstStyle/>
                    <a:p>
                      <a:pPr marL="0" marR="0">
                        <a:spcBef>
                          <a:spcPts val="0"/>
                        </a:spcBef>
                        <a:spcAft>
                          <a:spcPts val="0"/>
                        </a:spcAft>
                      </a:pPr>
                      <a:endParaRPr lang="en-US" sz="1700" b="0">
                        <a:latin typeface="Calibri" pitchFamily="34" charset="0"/>
                        <a:ea typeface="Arial Black"/>
                        <a:cs typeface="Calibri" pitchFamily="34" charset="0"/>
                      </a:endParaRPr>
                    </a:p>
                  </a:txBody>
                  <a:tcPr marL="0" marR="0" marT="0" marB="0">
                    <a:lnL w="12700" cap="flat" cmpd="sng" algn="ctr">
                      <a:solidFill>
                        <a:srgbClr val="40AD49"/>
                      </a:solidFill>
                      <a:prstDash val="solid"/>
                      <a:round/>
                      <a:headEnd type="none" w="med" len="med"/>
                      <a:tailEnd type="none" w="med" len="med"/>
                    </a:lnL>
                    <a:lnR w="12700" cap="flat" cmpd="sng" algn="ctr">
                      <a:solidFill>
                        <a:srgbClr val="40AD49"/>
                      </a:solidFill>
                      <a:prstDash val="solid"/>
                      <a:round/>
                      <a:headEnd type="none" w="med" len="med"/>
                      <a:tailEnd type="none" w="med" len="med"/>
                    </a:lnR>
                    <a:lnT w="12700" cap="flat" cmpd="sng" algn="ctr">
                      <a:solidFill>
                        <a:srgbClr val="40AD49"/>
                      </a:solidFill>
                      <a:prstDash val="solid"/>
                      <a:round/>
                      <a:headEnd type="none" w="med" len="med"/>
                      <a:tailEnd type="none" w="med" len="med"/>
                    </a:lnT>
                    <a:lnB>
                      <a:noFill/>
                    </a:lnB>
                  </a:tcPr>
                </a:tc>
                <a:tc>
                  <a:txBody>
                    <a:bodyPr/>
                    <a:lstStyle/>
                    <a:p>
                      <a:pPr marL="0" marR="0">
                        <a:spcBef>
                          <a:spcPts val="0"/>
                        </a:spcBef>
                        <a:spcAft>
                          <a:spcPts val="0"/>
                        </a:spcAft>
                      </a:pPr>
                      <a:endParaRPr lang="en-US" sz="1700" b="0" dirty="0">
                        <a:latin typeface="Calibri" pitchFamily="34" charset="0"/>
                        <a:ea typeface="Arial Black"/>
                        <a:cs typeface="Calibri" pitchFamily="34" charset="0"/>
                      </a:endParaRPr>
                    </a:p>
                  </a:txBody>
                  <a:tcPr marL="0" marR="0" marT="0" marB="0">
                    <a:lnL w="12700" cap="flat" cmpd="sng" algn="ctr">
                      <a:solidFill>
                        <a:srgbClr val="40AD49"/>
                      </a:solidFill>
                      <a:prstDash val="solid"/>
                      <a:round/>
                      <a:headEnd type="none" w="med" len="med"/>
                      <a:tailEnd type="none" w="med" len="med"/>
                    </a:lnL>
                    <a:lnR w="12700" cap="flat" cmpd="sng" algn="ctr">
                      <a:solidFill>
                        <a:srgbClr val="00A650"/>
                      </a:solidFill>
                      <a:prstDash val="solid"/>
                      <a:round/>
                      <a:headEnd type="none" w="med" len="med"/>
                      <a:tailEnd type="none" w="med" len="med"/>
                    </a:lnR>
                    <a:lnT w="12700" cap="flat" cmpd="sng" algn="ctr">
                      <a:solidFill>
                        <a:srgbClr val="40AD49"/>
                      </a:solidFill>
                      <a:prstDash val="solid"/>
                      <a:round/>
                      <a:headEnd type="none" w="med" len="med"/>
                      <a:tailEnd type="none" w="med" len="med"/>
                    </a:lnT>
                    <a:lnB>
                      <a:noFill/>
                    </a:lnB>
                  </a:tcPr>
                </a:tc>
              </a:tr>
              <a:tr h="307789">
                <a:tc>
                  <a:txBody>
                    <a:bodyPr/>
                    <a:lstStyle/>
                    <a:p>
                      <a:pPr marL="50800" marR="0">
                        <a:lnSpc>
                          <a:spcPts val="1350"/>
                        </a:lnSpc>
                        <a:spcBef>
                          <a:spcPts val="75"/>
                        </a:spcBef>
                        <a:spcAft>
                          <a:spcPts val="0"/>
                        </a:spcAft>
                      </a:pPr>
                      <a:r>
                        <a:rPr lang="en-US" sz="1700" b="0" dirty="0">
                          <a:solidFill>
                            <a:srgbClr val="231F20"/>
                          </a:solidFill>
                          <a:latin typeface="Calibri" pitchFamily="34" charset="0"/>
                          <a:ea typeface="Arial Black"/>
                          <a:cs typeface="Calibri" pitchFamily="34" charset="0"/>
                        </a:rPr>
                        <a:t>Head Office A/c</a:t>
                      </a:r>
                      <a:endParaRPr lang="en-US" sz="1700" b="0" dirty="0">
                        <a:latin typeface="Calibri" pitchFamily="34" charset="0"/>
                        <a:ea typeface="Arial Black"/>
                        <a:cs typeface="Calibri" pitchFamily="34" charset="0"/>
                      </a:endParaRPr>
                    </a:p>
                  </a:txBody>
                  <a:tcPr marL="0" marR="0" marT="0" marB="0">
                    <a:lnL w="12700" cap="flat" cmpd="sng" algn="ctr">
                      <a:solidFill>
                        <a:srgbClr val="00A650"/>
                      </a:solidFill>
                      <a:prstDash val="solid"/>
                      <a:round/>
                      <a:headEnd type="none" w="med" len="med"/>
                      <a:tailEnd type="none" w="med" len="med"/>
                    </a:lnL>
                    <a:lnR>
                      <a:noFill/>
                    </a:lnR>
                    <a:lnT>
                      <a:noFill/>
                    </a:lnT>
                    <a:lnB>
                      <a:noFill/>
                    </a:lnB>
                  </a:tcPr>
                </a:tc>
                <a:tc>
                  <a:txBody>
                    <a:bodyPr/>
                    <a:lstStyle/>
                    <a:p>
                      <a:pPr marL="0" marR="490855" algn="r">
                        <a:lnSpc>
                          <a:spcPts val="1350"/>
                        </a:lnSpc>
                        <a:spcBef>
                          <a:spcPts val="75"/>
                        </a:spcBef>
                        <a:spcAft>
                          <a:spcPts val="0"/>
                        </a:spcAft>
                      </a:pPr>
                      <a:r>
                        <a:rPr lang="en-US" sz="1700" b="0">
                          <a:solidFill>
                            <a:srgbClr val="231F20"/>
                          </a:solidFill>
                          <a:latin typeface="Calibri" pitchFamily="34" charset="0"/>
                          <a:ea typeface="Arial Black"/>
                          <a:cs typeface="Calibri" pitchFamily="34" charset="0"/>
                        </a:rPr>
                        <a:t>Dr.</a:t>
                      </a:r>
                      <a:endParaRPr lang="en-US" sz="1700" b="0">
                        <a:latin typeface="Calibri" pitchFamily="34" charset="0"/>
                        <a:ea typeface="Arial Black"/>
                        <a:cs typeface="Calibri" pitchFamily="34" charset="0"/>
                      </a:endParaRPr>
                    </a:p>
                  </a:txBody>
                  <a:tcPr marL="0" marR="0" marT="0" marB="0">
                    <a:lnL>
                      <a:noFill/>
                    </a:lnL>
                    <a:lnR w="12700" cap="flat" cmpd="sng" algn="ctr">
                      <a:solidFill>
                        <a:srgbClr val="40AD49"/>
                      </a:solidFill>
                      <a:prstDash val="solid"/>
                      <a:round/>
                      <a:headEnd type="none" w="med" len="med"/>
                      <a:tailEnd type="none" w="med" len="med"/>
                    </a:lnR>
                    <a:lnT>
                      <a:noFill/>
                    </a:lnT>
                    <a:lnB>
                      <a:noFill/>
                    </a:lnB>
                  </a:tcPr>
                </a:tc>
                <a:tc>
                  <a:txBody>
                    <a:bodyPr/>
                    <a:lstStyle/>
                    <a:p>
                      <a:pPr marL="50800" marR="0">
                        <a:lnSpc>
                          <a:spcPts val="1350"/>
                        </a:lnSpc>
                        <a:spcBef>
                          <a:spcPts val="75"/>
                        </a:spcBef>
                        <a:spcAft>
                          <a:spcPts val="0"/>
                        </a:spcAft>
                      </a:pPr>
                      <a:r>
                        <a:rPr lang="en-US" sz="1700" b="0">
                          <a:solidFill>
                            <a:srgbClr val="231F20"/>
                          </a:solidFill>
                          <a:latin typeface="Calibri" pitchFamily="34" charset="0"/>
                          <a:ea typeface="Arial Black"/>
                          <a:cs typeface="Calibri" pitchFamily="34" charset="0"/>
                        </a:rPr>
                        <a:t>1,000</a:t>
                      </a:r>
                      <a:endParaRPr lang="en-US" sz="1700" b="0">
                        <a:latin typeface="Calibri" pitchFamily="34" charset="0"/>
                        <a:ea typeface="Arial Black"/>
                        <a:cs typeface="Calibri" pitchFamily="34" charset="0"/>
                      </a:endParaRPr>
                    </a:p>
                  </a:txBody>
                  <a:tcPr marL="0" marR="0" marT="0" marB="0">
                    <a:lnL w="12700" cap="flat" cmpd="sng" algn="ctr">
                      <a:solidFill>
                        <a:srgbClr val="40AD49"/>
                      </a:solidFill>
                      <a:prstDash val="solid"/>
                      <a:round/>
                      <a:headEnd type="none" w="med" len="med"/>
                      <a:tailEnd type="none" w="med" len="med"/>
                    </a:lnL>
                    <a:lnR w="12700" cap="flat" cmpd="sng" algn="ctr">
                      <a:solidFill>
                        <a:srgbClr val="40AD49"/>
                      </a:solidFill>
                      <a:prstDash val="solid"/>
                      <a:round/>
                      <a:headEnd type="none" w="med" len="med"/>
                      <a:tailEnd type="none" w="med" len="med"/>
                    </a:lnR>
                    <a:lnT>
                      <a:noFill/>
                    </a:lnT>
                    <a:lnB>
                      <a:noFill/>
                    </a:lnB>
                  </a:tcPr>
                </a:tc>
                <a:tc>
                  <a:txBody>
                    <a:bodyPr/>
                    <a:lstStyle/>
                    <a:p>
                      <a:pPr marL="0" marR="0">
                        <a:spcBef>
                          <a:spcPts val="0"/>
                        </a:spcBef>
                        <a:spcAft>
                          <a:spcPts val="0"/>
                        </a:spcAft>
                      </a:pPr>
                      <a:endParaRPr lang="en-US" sz="1700" b="0">
                        <a:latin typeface="Calibri" pitchFamily="34" charset="0"/>
                        <a:ea typeface="Arial Black"/>
                        <a:cs typeface="Calibri" pitchFamily="34" charset="0"/>
                      </a:endParaRPr>
                    </a:p>
                  </a:txBody>
                  <a:tcPr marL="0" marR="0" marT="0" marB="0">
                    <a:lnL w="12700" cap="flat" cmpd="sng" algn="ctr">
                      <a:solidFill>
                        <a:srgbClr val="40AD49"/>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r>
              <a:tr h="312834">
                <a:tc>
                  <a:txBody>
                    <a:bodyPr/>
                    <a:lstStyle/>
                    <a:p>
                      <a:pPr marL="294005" marR="0">
                        <a:lnSpc>
                          <a:spcPts val="1375"/>
                        </a:lnSpc>
                        <a:spcBef>
                          <a:spcPts val="75"/>
                        </a:spcBef>
                        <a:spcAft>
                          <a:spcPts val="0"/>
                        </a:spcAft>
                      </a:pPr>
                      <a:r>
                        <a:rPr lang="en-US" sz="1700" b="0" dirty="0">
                          <a:solidFill>
                            <a:srgbClr val="231F20"/>
                          </a:solidFill>
                          <a:latin typeface="Calibri" pitchFamily="34" charset="0"/>
                          <a:ea typeface="Arial Black"/>
                          <a:cs typeface="Calibri" pitchFamily="34" charset="0"/>
                        </a:rPr>
                        <a:t>To Cash</a:t>
                      </a:r>
                      <a:endParaRPr lang="en-US" sz="1700" b="0" dirty="0">
                        <a:latin typeface="Calibri" pitchFamily="34" charset="0"/>
                        <a:ea typeface="Arial Black"/>
                        <a:cs typeface="Calibri" pitchFamily="34" charset="0"/>
                      </a:endParaRPr>
                    </a:p>
                  </a:txBody>
                  <a:tcPr marL="0" marR="0" marT="0" marB="0">
                    <a:lnL w="12700" cap="flat" cmpd="sng" algn="ctr">
                      <a:solidFill>
                        <a:srgbClr val="00A650"/>
                      </a:solidFill>
                      <a:prstDash val="solid"/>
                      <a:round/>
                      <a:headEnd type="none" w="med" len="med"/>
                      <a:tailEnd type="none" w="med" len="med"/>
                    </a:lnL>
                    <a:lnR>
                      <a:noFill/>
                    </a:lnR>
                    <a:lnT>
                      <a:noFill/>
                    </a:lnT>
                    <a:lnB w="12700" cap="flat" cmpd="sng" algn="ctr">
                      <a:solidFill>
                        <a:srgbClr val="00A650"/>
                      </a:solidFill>
                      <a:prstDash val="solid"/>
                      <a:round/>
                      <a:headEnd type="none" w="med" len="med"/>
                      <a:tailEnd type="none" w="med" len="med"/>
                    </a:lnB>
                  </a:tcPr>
                </a:tc>
                <a:tc>
                  <a:txBody>
                    <a:bodyPr/>
                    <a:lstStyle/>
                    <a:p>
                      <a:pPr marL="0" marR="0">
                        <a:spcBef>
                          <a:spcPts val="0"/>
                        </a:spcBef>
                        <a:spcAft>
                          <a:spcPts val="0"/>
                        </a:spcAft>
                      </a:pPr>
                      <a:endParaRPr lang="en-US" sz="1700" b="0">
                        <a:latin typeface="Calibri" pitchFamily="34" charset="0"/>
                        <a:ea typeface="Arial Black"/>
                        <a:cs typeface="Calibri" pitchFamily="34" charset="0"/>
                      </a:endParaRPr>
                    </a:p>
                  </a:txBody>
                  <a:tcPr marL="0" marR="0" marT="0" marB="0">
                    <a:lnL>
                      <a:noFill/>
                    </a:lnL>
                    <a:lnR w="12700" cap="flat" cmpd="sng" algn="ctr">
                      <a:solidFill>
                        <a:srgbClr val="40AD49"/>
                      </a:solidFill>
                      <a:prstDash val="solid"/>
                      <a:round/>
                      <a:headEnd type="none" w="med" len="med"/>
                      <a:tailEnd type="none" w="med" len="med"/>
                    </a:lnR>
                    <a:lnT>
                      <a:noFill/>
                    </a:lnT>
                    <a:lnB w="12700" cap="flat" cmpd="sng" algn="ctr">
                      <a:solidFill>
                        <a:srgbClr val="00A650"/>
                      </a:solidFill>
                      <a:prstDash val="solid"/>
                      <a:round/>
                      <a:headEnd type="none" w="med" len="med"/>
                      <a:tailEnd type="none" w="med" len="med"/>
                    </a:lnB>
                  </a:tcPr>
                </a:tc>
                <a:tc>
                  <a:txBody>
                    <a:bodyPr/>
                    <a:lstStyle/>
                    <a:p>
                      <a:pPr marL="0" marR="0">
                        <a:spcBef>
                          <a:spcPts val="0"/>
                        </a:spcBef>
                        <a:spcAft>
                          <a:spcPts val="0"/>
                        </a:spcAft>
                      </a:pPr>
                      <a:endParaRPr lang="en-US" sz="1700" b="0">
                        <a:latin typeface="Calibri" pitchFamily="34" charset="0"/>
                        <a:ea typeface="Arial Black"/>
                        <a:cs typeface="Calibri" pitchFamily="34" charset="0"/>
                      </a:endParaRPr>
                    </a:p>
                  </a:txBody>
                  <a:tcPr marL="0" marR="0" marT="0" marB="0">
                    <a:lnL w="12700" cap="flat" cmpd="sng" algn="ctr">
                      <a:solidFill>
                        <a:srgbClr val="40AD49"/>
                      </a:solidFill>
                      <a:prstDash val="solid"/>
                      <a:round/>
                      <a:headEnd type="none" w="med" len="med"/>
                      <a:tailEnd type="none" w="med" len="med"/>
                    </a:lnL>
                    <a:lnR w="12700" cap="flat" cmpd="sng" algn="ctr">
                      <a:solidFill>
                        <a:srgbClr val="40AD49"/>
                      </a:solidFill>
                      <a:prstDash val="solid"/>
                      <a:round/>
                      <a:headEnd type="none" w="med" len="med"/>
                      <a:tailEnd type="none" w="med" len="med"/>
                    </a:lnR>
                    <a:lnT>
                      <a:noFill/>
                    </a:lnT>
                    <a:lnB>
                      <a:noFill/>
                    </a:lnB>
                  </a:tcPr>
                </a:tc>
                <a:tc>
                  <a:txBody>
                    <a:bodyPr/>
                    <a:lstStyle/>
                    <a:p>
                      <a:pPr marL="51435" marR="0">
                        <a:lnSpc>
                          <a:spcPts val="1375"/>
                        </a:lnSpc>
                        <a:spcBef>
                          <a:spcPts val="75"/>
                        </a:spcBef>
                        <a:spcAft>
                          <a:spcPts val="0"/>
                        </a:spcAft>
                      </a:pPr>
                      <a:r>
                        <a:rPr lang="en-US" sz="1700" b="0">
                          <a:solidFill>
                            <a:srgbClr val="231F20"/>
                          </a:solidFill>
                          <a:latin typeface="Calibri" pitchFamily="34" charset="0"/>
                          <a:ea typeface="Arial Black"/>
                          <a:cs typeface="Calibri" pitchFamily="34" charset="0"/>
                        </a:rPr>
                        <a:t>1,000</a:t>
                      </a:r>
                      <a:endParaRPr lang="en-US" sz="1700" b="0">
                        <a:latin typeface="Calibri" pitchFamily="34" charset="0"/>
                        <a:ea typeface="Arial Black"/>
                        <a:cs typeface="Calibri" pitchFamily="34" charset="0"/>
                      </a:endParaRPr>
                    </a:p>
                  </a:txBody>
                  <a:tcPr marL="0" marR="0" marT="0" marB="0">
                    <a:lnL w="12700" cap="flat" cmpd="sng" algn="ctr">
                      <a:solidFill>
                        <a:srgbClr val="40AD49"/>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r>
              <a:tr h="292651">
                <a:tc>
                  <a:txBody>
                    <a:bodyPr/>
                    <a:lstStyle/>
                    <a:p>
                      <a:pPr marL="50800" marR="0">
                        <a:lnSpc>
                          <a:spcPts val="1350"/>
                        </a:lnSpc>
                        <a:spcBef>
                          <a:spcPts val="0"/>
                        </a:spcBef>
                        <a:spcAft>
                          <a:spcPts val="0"/>
                        </a:spcAft>
                      </a:pPr>
                      <a:r>
                        <a:rPr lang="en-US" sz="1700" b="1" dirty="0">
                          <a:solidFill>
                            <a:srgbClr val="231F20"/>
                          </a:solidFill>
                          <a:latin typeface="Calibri" pitchFamily="34" charset="0"/>
                          <a:ea typeface="Arial Black"/>
                          <a:cs typeface="Calibri" pitchFamily="34" charset="0"/>
                        </a:rPr>
                        <a:t>In Delhi Books:</a:t>
                      </a:r>
                      <a:endParaRPr lang="en-US" sz="1700" b="1" dirty="0">
                        <a:latin typeface="Calibri" pitchFamily="34" charset="0"/>
                        <a:ea typeface="Arial Black"/>
                        <a:cs typeface="Calibri" pitchFamily="34" charset="0"/>
                      </a:endParaRPr>
                    </a:p>
                  </a:txBody>
                  <a:tcPr marL="0" marR="0" marT="0" marB="0">
                    <a:lnL w="12700" cap="flat" cmpd="sng" algn="ctr">
                      <a:solidFill>
                        <a:srgbClr val="00A650"/>
                      </a:solidFill>
                      <a:prstDash val="solid"/>
                      <a:round/>
                      <a:headEnd type="none" w="med" len="med"/>
                      <a:tailEnd type="none" w="med" len="med"/>
                    </a:lnL>
                    <a:lnR>
                      <a:noFill/>
                    </a:lnR>
                    <a:lnT w="12700" cap="flat" cmpd="sng" algn="ctr">
                      <a:solidFill>
                        <a:srgbClr val="00A650"/>
                      </a:solidFill>
                      <a:prstDash val="solid"/>
                      <a:round/>
                      <a:headEnd type="none" w="med" len="med"/>
                      <a:tailEnd type="none" w="med" len="med"/>
                    </a:lnT>
                    <a:lnB>
                      <a:noFill/>
                    </a:lnB>
                  </a:tcPr>
                </a:tc>
                <a:tc>
                  <a:txBody>
                    <a:bodyPr/>
                    <a:lstStyle/>
                    <a:p>
                      <a:pPr marL="0" marR="0">
                        <a:spcBef>
                          <a:spcPts val="0"/>
                        </a:spcBef>
                        <a:spcAft>
                          <a:spcPts val="0"/>
                        </a:spcAft>
                      </a:pPr>
                      <a:endParaRPr lang="en-US" sz="1700" b="0" dirty="0">
                        <a:latin typeface="Calibri" pitchFamily="34" charset="0"/>
                        <a:ea typeface="Arial Black"/>
                        <a:cs typeface="Calibri" pitchFamily="34" charset="0"/>
                      </a:endParaRPr>
                    </a:p>
                  </a:txBody>
                  <a:tcPr marL="0" marR="0" marT="0" marB="0">
                    <a:lnL>
                      <a:noFill/>
                    </a:lnL>
                    <a:lnR w="12700" cap="flat" cmpd="sng" algn="ctr">
                      <a:solidFill>
                        <a:srgbClr val="40AD49"/>
                      </a:solidFill>
                      <a:prstDash val="solid"/>
                      <a:round/>
                      <a:headEnd type="none" w="med" len="med"/>
                      <a:tailEnd type="none" w="med" len="med"/>
                    </a:lnR>
                    <a:lnT w="12700" cap="flat" cmpd="sng" algn="ctr">
                      <a:solidFill>
                        <a:srgbClr val="00A650"/>
                      </a:solidFill>
                      <a:prstDash val="solid"/>
                      <a:round/>
                      <a:headEnd type="none" w="med" len="med"/>
                      <a:tailEnd type="none" w="med" len="med"/>
                    </a:lnT>
                    <a:lnB>
                      <a:noFill/>
                    </a:lnB>
                  </a:tcPr>
                </a:tc>
                <a:tc>
                  <a:txBody>
                    <a:bodyPr/>
                    <a:lstStyle/>
                    <a:p>
                      <a:pPr marL="0" marR="0">
                        <a:spcBef>
                          <a:spcPts val="0"/>
                        </a:spcBef>
                        <a:spcAft>
                          <a:spcPts val="0"/>
                        </a:spcAft>
                      </a:pPr>
                      <a:endParaRPr lang="en-US" sz="1700" b="0">
                        <a:latin typeface="Calibri" pitchFamily="34" charset="0"/>
                        <a:ea typeface="Arial Black"/>
                        <a:cs typeface="Calibri" pitchFamily="34" charset="0"/>
                      </a:endParaRPr>
                    </a:p>
                  </a:txBody>
                  <a:tcPr marL="0" marR="0" marT="0" marB="0">
                    <a:lnL w="12700" cap="flat" cmpd="sng" algn="ctr">
                      <a:solidFill>
                        <a:srgbClr val="40AD49"/>
                      </a:solidFill>
                      <a:prstDash val="solid"/>
                      <a:round/>
                      <a:headEnd type="none" w="med" len="med"/>
                      <a:tailEnd type="none" w="med" len="med"/>
                    </a:lnL>
                    <a:lnR w="12700" cap="flat" cmpd="sng" algn="ctr">
                      <a:solidFill>
                        <a:srgbClr val="40AD49"/>
                      </a:solidFill>
                      <a:prstDash val="solid"/>
                      <a:round/>
                      <a:headEnd type="none" w="med" len="med"/>
                      <a:tailEnd type="none" w="med" len="med"/>
                    </a:lnR>
                    <a:lnT>
                      <a:noFill/>
                    </a:lnT>
                    <a:lnB>
                      <a:noFill/>
                    </a:lnB>
                  </a:tcPr>
                </a:tc>
                <a:tc>
                  <a:txBody>
                    <a:bodyPr/>
                    <a:lstStyle/>
                    <a:p>
                      <a:pPr marL="0" marR="0">
                        <a:spcBef>
                          <a:spcPts val="0"/>
                        </a:spcBef>
                        <a:spcAft>
                          <a:spcPts val="0"/>
                        </a:spcAft>
                      </a:pPr>
                      <a:endParaRPr lang="en-US" sz="1700" b="0">
                        <a:latin typeface="Calibri" pitchFamily="34" charset="0"/>
                        <a:ea typeface="Arial Black"/>
                        <a:cs typeface="Calibri" pitchFamily="34" charset="0"/>
                      </a:endParaRPr>
                    </a:p>
                  </a:txBody>
                  <a:tcPr marL="0" marR="0" marT="0" marB="0">
                    <a:lnL w="12700" cap="flat" cmpd="sng" algn="ctr">
                      <a:solidFill>
                        <a:srgbClr val="40AD49"/>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r>
              <a:tr h="307789">
                <a:tc>
                  <a:txBody>
                    <a:bodyPr/>
                    <a:lstStyle/>
                    <a:p>
                      <a:pPr marL="50800" marR="0">
                        <a:lnSpc>
                          <a:spcPts val="1350"/>
                        </a:lnSpc>
                        <a:spcBef>
                          <a:spcPts val="75"/>
                        </a:spcBef>
                        <a:spcAft>
                          <a:spcPts val="0"/>
                        </a:spcAft>
                      </a:pPr>
                      <a:r>
                        <a:rPr lang="en-US" sz="1700" b="0" dirty="0">
                          <a:solidFill>
                            <a:srgbClr val="231F20"/>
                          </a:solidFill>
                          <a:latin typeface="Calibri" pitchFamily="34" charset="0"/>
                          <a:ea typeface="Arial Black"/>
                          <a:cs typeface="Calibri" pitchFamily="34" charset="0"/>
                        </a:rPr>
                        <a:t>Advertisement A/c</a:t>
                      </a:r>
                      <a:endParaRPr lang="en-US" sz="1700" b="0" dirty="0">
                        <a:latin typeface="Calibri" pitchFamily="34" charset="0"/>
                        <a:ea typeface="Arial Black"/>
                        <a:cs typeface="Calibri" pitchFamily="34" charset="0"/>
                      </a:endParaRPr>
                    </a:p>
                  </a:txBody>
                  <a:tcPr marL="0" marR="0" marT="0" marB="0">
                    <a:lnL w="12700" cap="flat" cmpd="sng" algn="ctr">
                      <a:solidFill>
                        <a:srgbClr val="00A650"/>
                      </a:solidFill>
                      <a:prstDash val="solid"/>
                      <a:round/>
                      <a:headEnd type="none" w="med" len="med"/>
                      <a:tailEnd type="none" w="med" len="med"/>
                    </a:lnL>
                    <a:lnR>
                      <a:noFill/>
                    </a:lnR>
                    <a:lnT>
                      <a:noFill/>
                    </a:lnT>
                    <a:lnB>
                      <a:noFill/>
                    </a:lnB>
                  </a:tcPr>
                </a:tc>
                <a:tc>
                  <a:txBody>
                    <a:bodyPr/>
                    <a:lstStyle/>
                    <a:p>
                      <a:pPr marL="0" marR="478155" algn="r">
                        <a:lnSpc>
                          <a:spcPts val="1350"/>
                        </a:lnSpc>
                        <a:spcBef>
                          <a:spcPts val="75"/>
                        </a:spcBef>
                        <a:spcAft>
                          <a:spcPts val="0"/>
                        </a:spcAft>
                      </a:pPr>
                      <a:r>
                        <a:rPr lang="en-US" sz="1700" b="0">
                          <a:solidFill>
                            <a:srgbClr val="231F20"/>
                          </a:solidFill>
                          <a:latin typeface="Calibri" pitchFamily="34" charset="0"/>
                          <a:ea typeface="Arial Black"/>
                          <a:cs typeface="Calibri" pitchFamily="34" charset="0"/>
                        </a:rPr>
                        <a:t>Dr.</a:t>
                      </a:r>
                      <a:endParaRPr lang="en-US" sz="1700" b="0">
                        <a:latin typeface="Calibri" pitchFamily="34" charset="0"/>
                        <a:ea typeface="Arial Black"/>
                        <a:cs typeface="Calibri" pitchFamily="34" charset="0"/>
                      </a:endParaRPr>
                    </a:p>
                  </a:txBody>
                  <a:tcPr marL="0" marR="0" marT="0" marB="0">
                    <a:lnL>
                      <a:noFill/>
                    </a:lnL>
                    <a:lnR w="12700" cap="flat" cmpd="sng" algn="ctr">
                      <a:solidFill>
                        <a:srgbClr val="40AD49"/>
                      </a:solidFill>
                      <a:prstDash val="solid"/>
                      <a:round/>
                      <a:headEnd type="none" w="med" len="med"/>
                      <a:tailEnd type="none" w="med" len="med"/>
                    </a:lnR>
                    <a:lnT>
                      <a:noFill/>
                    </a:lnT>
                    <a:lnB>
                      <a:noFill/>
                    </a:lnB>
                  </a:tcPr>
                </a:tc>
                <a:tc>
                  <a:txBody>
                    <a:bodyPr/>
                    <a:lstStyle/>
                    <a:p>
                      <a:pPr marL="50800" marR="0">
                        <a:lnSpc>
                          <a:spcPts val="1350"/>
                        </a:lnSpc>
                        <a:spcBef>
                          <a:spcPts val="75"/>
                        </a:spcBef>
                        <a:spcAft>
                          <a:spcPts val="0"/>
                        </a:spcAft>
                      </a:pPr>
                      <a:r>
                        <a:rPr lang="en-US" sz="1700" b="0">
                          <a:solidFill>
                            <a:srgbClr val="231F20"/>
                          </a:solidFill>
                          <a:latin typeface="Calibri" pitchFamily="34" charset="0"/>
                          <a:ea typeface="Arial Black"/>
                          <a:cs typeface="Calibri" pitchFamily="34" charset="0"/>
                        </a:rPr>
                        <a:t>1,000</a:t>
                      </a:r>
                      <a:endParaRPr lang="en-US" sz="1700" b="0">
                        <a:latin typeface="Calibri" pitchFamily="34" charset="0"/>
                        <a:ea typeface="Arial Black"/>
                        <a:cs typeface="Calibri" pitchFamily="34" charset="0"/>
                      </a:endParaRPr>
                    </a:p>
                  </a:txBody>
                  <a:tcPr marL="0" marR="0" marT="0" marB="0">
                    <a:lnL w="12700" cap="flat" cmpd="sng" algn="ctr">
                      <a:solidFill>
                        <a:srgbClr val="40AD49"/>
                      </a:solidFill>
                      <a:prstDash val="solid"/>
                      <a:round/>
                      <a:headEnd type="none" w="med" len="med"/>
                      <a:tailEnd type="none" w="med" len="med"/>
                    </a:lnL>
                    <a:lnR w="12700" cap="flat" cmpd="sng" algn="ctr">
                      <a:solidFill>
                        <a:srgbClr val="40AD49"/>
                      </a:solidFill>
                      <a:prstDash val="solid"/>
                      <a:round/>
                      <a:headEnd type="none" w="med" len="med"/>
                      <a:tailEnd type="none" w="med" len="med"/>
                    </a:lnR>
                    <a:lnT>
                      <a:noFill/>
                    </a:lnT>
                    <a:lnB>
                      <a:noFill/>
                    </a:lnB>
                  </a:tcPr>
                </a:tc>
                <a:tc>
                  <a:txBody>
                    <a:bodyPr/>
                    <a:lstStyle/>
                    <a:p>
                      <a:pPr marL="0" marR="0">
                        <a:spcBef>
                          <a:spcPts val="0"/>
                        </a:spcBef>
                        <a:spcAft>
                          <a:spcPts val="0"/>
                        </a:spcAft>
                      </a:pPr>
                      <a:endParaRPr lang="en-US" sz="1700" b="0">
                        <a:latin typeface="Calibri" pitchFamily="34" charset="0"/>
                        <a:ea typeface="Arial Black"/>
                        <a:cs typeface="Calibri" pitchFamily="34" charset="0"/>
                      </a:endParaRPr>
                    </a:p>
                  </a:txBody>
                  <a:tcPr marL="0" marR="0" marT="0" marB="0">
                    <a:lnL w="12700" cap="flat" cmpd="sng" algn="ctr">
                      <a:solidFill>
                        <a:srgbClr val="40AD49"/>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r>
              <a:tr h="312834">
                <a:tc>
                  <a:txBody>
                    <a:bodyPr/>
                    <a:lstStyle/>
                    <a:p>
                      <a:pPr marL="259080" marR="0">
                        <a:lnSpc>
                          <a:spcPts val="1375"/>
                        </a:lnSpc>
                        <a:spcBef>
                          <a:spcPts val="75"/>
                        </a:spcBef>
                        <a:spcAft>
                          <a:spcPts val="0"/>
                        </a:spcAft>
                      </a:pPr>
                      <a:r>
                        <a:rPr lang="en-US" sz="1700" b="0" dirty="0">
                          <a:solidFill>
                            <a:srgbClr val="231F20"/>
                          </a:solidFill>
                          <a:latin typeface="Calibri" pitchFamily="34" charset="0"/>
                          <a:ea typeface="Arial Black"/>
                          <a:cs typeface="Calibri" pitchFamily="34" charset="0"/>
                        </a:rPr>
                        <a:t>To H.O. A/c</a:t>
                      </a:r>
                      <a:endParaRPr lang="en-US" sz="1700" b="0" dirty="0">
                        <a:latin typeface="Calibri" pitchFamily="34" charset="0"/>
                        <a:ea typeface="Arial Black"/>
                        <a:cs typeface="Calibri" pitchFamily="34" charset="0"/>
                      </a:endParaRPr>
                    </a:p>
                  </a:txBody>
                  <a:tcPr marL="0" marR="0" marT="0" marB="0">
                    <a:lnL w="12700" cap="flat" cmpd="sng" algn="ctr">
                      <a:solidFill>
                        <a:srgbClr val="00A650"/>
                      </a:solidFill>
                      <a:prstDash val="solid"/>
                      <a:round/>
                      <a:headEnd type="none" w="med" len="med"/>
                      <a:tailEnd type="none" w="med" len="med"/>
                    </a:lnL>
                    <a:lnR>
                      <a:noFill/>
                    </a:lnR>
                    <a:lnT>
                      <a:noFill/>
                    </a:lnT>
                    <a:lnB w="12700" cap="flat" cmpd="sng" algn="ctr">
                      <a:solidFill>
                        <a:srgbClr val="00A650"/>
                      </a:solidFill>
                      <a:prstDash val="solid"/>
                      <a:round/>
                      <a:headEnd type="none" w="med" len="med"/>
                      <a:tailEnd type="none" w="med" len="med"/>
                    </a:lnB>
                  </a:tcPr>
                </a:tc>
                <a:tc>
                  <a:txBody>
                    <a:bodyPr/>
                    <a:lstStyle/>
                    <a:p>
                      <a:pPr marL="0" marR="0">
                        <a:spcBef>
                          <a:spcPts val="0"/>
                        </a:spcBef>
                        <a:spcAft>
                          <a:spcPts val="0"/>
                        </a:spcAft>
                      </a:pPr>
                      <a:endParaRPr lang="en-US" sz="1700" b="0">
                        <a:latin typeface="Calibri" pitchFamily="34" charset="0"/>
                        <a:ea typeface="Arial Black"/>
                        <a:cs typeface="Calibri" pitchFamily="34" charset="0"/>
                      </a:endParaRPr>
                    </a:p>
                  </a:txBody>
                  <a:tcPr marL="0" marR="0" marT="0" marB="0">
                    <a:lnL>
                      <a:noFill/>
                    </a:lnL>
                    <a:lnR w="12700" cap="flat" cmpd="sng" algn="ctr">
                      <a:solidFill>
                        <a:srgbClr val="40AD49"/>
                      </a:solidFill>
                      <a:prstDash val="solid"/>
                      <a:round/>
                      <a:headEnd type="none" w="med" len="med"/>
                      <a:tailEnd type="none" w="med" len="med"/>
                    </a:lnR>
                    <a:lnT>
                      <a:noFill/>
                    </a:lnT>
                    <a:lnB w="12700" cap="flat" cmpd="sng" algn="ctr">
                      <a:solidFill>
                        <a:srgbClr val="00A650"/>
                      </a:solidFill>
                      <a:prstDash val="solid"/>
                      <a:round/>
                      <a:headEnd type="none" w="med" len="med"/>
                      <a:tailEnd type="none" w="med" len="med"/>
                    </a:lnB>
                  </a:tcPr>
                </a:tc>
                <a:tc>
                  <a:txBody>
                    <a:bodyPr/>
                    <a:lstStyle/>
                    <a:p>
                      <a:pPr marL="0" marR="0">
                        <a:spcBef>
                          <a:spcPts val="0"/>
                        </a:spcBef>
                        <a:spcAft>
                          <a:spcPts val="0"/>
                        </a:spcAft>
                      </a:pPr>
                      <a:endParaRPr lang="en-US" sz="1700" b="0">
                        <a:latin typeface="Calibri" pitchFamily="34" charset="0"/>
                        <a:ea typeface="Arial Black"/>
                        <a:cs typeface="Calibri" pitchFamily="34" charset="0"/>
                      </a:endParaRPr>
                    </a:p>
                  </a:txBody>
                  <a:tcPr marL="0" marR="0" marT="0" marB="0">
                    <a:lnL w="12700" cap="flat" cmpd="sng" algn="ctr">
                      <a:solidFill>
                        <a:srgbClr val="40AD49"/>
                      </a:solidFill>
                      <a:prstDash val="solid"/>
                      <a:round/>
                      <a:headEnd type="none" w="med" len="med"/>
                      <a:tailEnd type="none" w="med" len="med"/>
                    </a:lnL>
                    <a:lnR w="12700" cap="flat" cmpd="sng" algn="ctr">
                      <a:solidFill>
                        <a:srgbClr val="40AD49"/>
                      </a:solidFill>
                      <a:prstDash val="solid"/>
                      <a:round/>
                      <a:headEnd type="none" w="med" len="med"/>
                      <a:tailEnd type="none" w="med" len="med"/>
                    </a:lnR>
                    <a:lnT>
                      <a:noFill/>
                    </a:lnT>
                    <a:lnB>
                      <a:noFill/>
                    </a:lnB>
                  </a:tcPr>
                </a:tc>
                <a:tc>
                  <a:txBody>
                    <a:bodyPr/>
                    <a:lstStyle/>
                    <a:p>
                      <a:pPr marL="50800" marR="0">
                        <a:lnSpc>
                          <a:spcPts val="1375"/>
                        </a:lnSpc>
                        <a:spcBef>
                          <a:spcPts val="75"/>
                        </a:spcBef>
                        <a:spcAft>
                          <a:spcPts val="0"/>
                        </a:spcAft>
                      </a:pPr>
                      <a:r>
                        <a:rPr lang="en-US" sz="1700" b="0">
                          <a:solidFill>
                            <a:srgbClr val="231F20"/>
                          </a:solidFill>
                          <a:latin typeface="Calibri" pitchFamily="34" charset="0"/>
                          <a:ea typeface="Arial Black"/>
                          <a:cs typeface="Calibri" pitchFamily="34" charset="0"/>
                        </a:rPr>
                        <a:t>1,000</a:t>
                      </a:r>
                      <a:endParaRPr lang="en-US" sz="1700" b="0">
                        <a:latin typeface="Calibri" pitchFamily="34" charset="0"/>
                        <a:ea typeface="Arial Black"/>
                        <a:cs typeface="Calibri" pitchFamily="34" charset="0"/>
                      </a:endParaRPr>
                    </a:p>
                  </a:txBody>
                  <a:tcPr marL="0" marR="0" marT="0" marB="0">
                    <a:lnL w="12700" cap="flat" cmpd="sng" algn="ctr">
                      <a:solidFill>
                        <a:srgbClr val="40AD49"/>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r>
              <a:tr h="292651">
                <a:tc>
                  <a:txBody>
                    <a:bodyPr/>
                    <a:lstStyle/>
                    <a:p>
                      <a:pPr marL="50165" marR="0">
                        <a:lnSpc>
                          <a:spcPts val="1350"/>
                        </a:lnSpc>
                        <a:spcBef>
                          <a:spcPts val="0"/>
                        </a:spcBef>
                        <a:spcAft>
                          <a:spcPts val="0"/>
                        </a:spcAft>
                      </a:pPr>
                      <a:r>
                        <a:rPr lang="en-US" sz="1700" b="1" dirty="0">
                          <a:solidFill>
                            <a:srgbClr val="231F20"/>
                          </a:solidFill>
                          <a:latin typeface="Calibri" pitchFamily="34" charset="0"/>
                          <a:ea typeface="Arial Black"/>
                          <a:cs typeface="Calibri" pitchFamily="34" charset="0"/>
                        </a:rPr>
                        <a:t>In H.O. Books:</a:t>
                      </a:r>
                      <a:endParaRPr lang="en-US" sz="1700" b="1" dirty="0">
                        <a:latin typeface="Calibri" pitchFamily="34" charset="0"/>
                        <a:ea typeface="Arial Black"/>
                        <a:cs typeface="Calibri" pitchFamily="34" charset="0"/>
                      </a:endParaRPr>
                    </a:p>
                  </a:txBody>
                  <a:tcPr marL="0" marR="0" marT="0" marB="0">
                    <a:lnL w="12700" cap="flat" cmpd="sng" algn="ctr">
                      <a:solidFill>
                        <a:srgbClr val="00A650"/>
                      </a:solidFill>
                      <a:prstDash val="solid"/>
                      <a:round/>
                      <a:headEnd type="none" w="med" len="med"/>
                      <a:tailEnd type="none" w="med" len="med"/>
                    </a:lnL>
                    <a:lnR>
                      <a:noFill/>
                    </a:lnR>
                    <a:lnT w="12700" cap="flat" cmpd="sng" algn="ctr">
                      <a:solidFill>
                        <a:srgbClr val="00A650"/>
                      </a:solidFill>
                      <a:prstDash val="solid"/>
                      <a:round/>
                      <a:headEnd type="none" w="med" len="med"/>
                      <a:tailEnd type="none" w="med" len="med"/>
                    </a:lnT>
                    <a:lnB>
                      <a:noFill/>
                    </a:lnB>
                  </a:tcPr>
                </a:tc>
                <a:tc>
                  <a:txBody>
                    <a:bodyPr/>
                    <a:lstStyle/>
                    <a:p>
                      <a:pPr marL="0" marR="0">
                        <a:spcBef>
                          <a:spcPts val="0"/>
                        </a:spcBef>
                        <a:spcAft>
                          <a:spcPts val="0"/>
                        </a:spcAft>
                      </a:pPr>
                      <a:endParaRPr lang="en-US" sz="1700" b="0">
                        <a:latin typeface="Calibri" pitchFamily="34" charset="0"/>
                        <a:ea typeface="Arial Black"/>
                        <a:cs typeface="Calibri" pitchFamily="34" charset="0"/>
                      </a:endParaRPr>
                    </a:p>
                  </a:txBody>
                  <a:tcPr marL="0" marR="0" marT="0" marB="0">
                    <a:lnL>
                      <a:noFill/>
                    </a:lnL>
                    <a:lnR w="12700" cap="flat" cmpd="sng" algn="ctr">
                      <a:solidFill>
                        <a:srgbClr val="40AD49"/>
                      </a:solidFill>
                      <a:prstDash val="solid"/>
                      <a:round/>
                      <a:headEnd type="none" w="med" len="med"/>
                      <a:tailEnd type="none" w="med" len="med"/>
                    </a:lnR>
                    <a:lnT w="12700" cap="flat" cmpd="sng" algn="ctr">
                      <a:solidFill>
                        <a:srgbClr val="00A650"/>
                      </a:solidFill>
                      <a:prstDash val="solid"/>
                      <a:round/>
                      <a:headEnd type="none" w="med" len="med"/>
                      <a:tailEnd type="none" w="med" len="med"/>
                    </a:lnT>
                    <a:lnB>
                      <a:noFill/>
                    </a:lnB>
                  </a:tcPr>
                </a:tc>
                <a:tc>
                  <a:txBody>
                    <a:bodyPr/>
                    <a:lstStyle/>
                    <a:p>
                      <a:pPr marL="0" marR="0">
                        <a:spcBef>
                          <a:spcPts val="0"/>
                        </a:spcBef>
                        <a:spcAft>
                          <a:spcPts val="0"/>
                        </a:spcAft>
                      </a:pPr>
                      <a:endParaRPr lang="en-US" sz="1700" b="0">
                        <a:latin typeface="Calibri" pitchFamily="34" charset="0"/>
                        <a:ea typeface="Arial Black"/>
                        <a:cs typeface="Calibri" pitchFamily="34" charset="0"/>
                      </a:endParaRPr>
                    </a:p>
                  </a:txBody>
                  <a:tcPr marL="0" marR="0" marT="0" marB="0">
                    <a:lnL w="12700" cap="flat" cmpd="sng" algn="ctr">
                      <a:solidFill>
                        <a:srgbClr val="40AD49"/>
                      </a:solidFill>
                      <a:prstDash val="solid"/>
                      <a:round/>
                      <a:headEnd type="none" w="med" len="med"/>
                      <a:tailEnd type="none" w="med" len="med"/>
                    </a:lnL>
                    <a:lnR w="12700" cap="flat" cmpd="sng" algn="ctr">
                      <a:solidFill>
                        <a:srgbClr val="40AD49"/>
                      </a:solidFill>
                      <a:prstDash val="solid"/>
                      <a:round/>
                      <a:headEnd type="none" w="med" len="med"/>
                      <a:tailEnd type="none" w="med" len="med"/>
                    </a:lnR>
                    <a:lnT>
                      <a:noFill/>
                    </a:lnT>
                    <a:lnB>
                      <a:noFill/>
                    </a:lnB>
                  </a:tcPr>
                </a:tc>
                <a:tc>
                  <a:txBody>
                    <a:bodyPr/>
                    <a:lstStyle/>
                    <a:p>
                      <a:pPr marL="0" marR="0">
                        <a:spcBef>
                          <a:spcPts val="0"/>
                        </a:spcBef>
                        <a:spcAft>
                          <a:spcPts val="0"/>
                        </a:spcAft>
                      </a:pPr>
                      <a:endParaRPr lang="en-US" sz="1700" b="0">
                        <a:latin typeface="Calibri" pitchFamily="34" charset="0"/>
                        <a:ea typeface="Arial Black"/>
                        <a:cs typeface="Calibri" pitchFamily="34" charset="0"/>
                      </a:endParaRPr>
                    </a:p>
                  </a:txBody>
                  <a:tcPr marL="0" marR="0" marT="0" marB="0">
                    <a:lnL w="12700" cap="flat" cmpd="sng" algn="ctr">
                      <a:solidFill>
                        <a:srgbClr val="40AD49"/>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r>
              <a:tr h="307789">
                <a:tc>
                  <a:txBody>
                    <a:bodyPr/>
                    <a:lstStyle/>
                    <a:p>
                      <a:pPr marL="50165" marR="0">
                        <a:lnSpc>
                          <a:spcPts val="1350"/>
                        </a:lnSpc>
                        <a:spcBef>
                          <a:spcPts val="75"/>
                        </a:spcBef>
                        <a:spcAft>
                          <a:spcPts val="0"/>
                        </a:spcAft>
                      </a:pPr>
                      <a:r>
                        <a:rPr lang="en-US" sz="1700" b="0">
                          <a:solidFill>
                            <a:srgbClr val="231F20"/>
                          </a:solidFill>
                          <a:latin typeface="Calibri" pitchFamily="34" charset="0"/>
                          <a:ea typeface="Arial Black"/>
                          <a:cs typeface="Calibri" pitchFamily="34" charset="0"/>
                        </a:rPr>
                        <a:t>Delhi Branch A/c</a:t>
                      </a:r>
                      <a:endParaRPr lang="en-US" sz="1700" b="0">
                        <a:latin typeface="Calibri" pitchFamily="34" charset="0"/>
                        <a:ea typeface="Arial Black"/>
                        <a:cs typeface="Calibri" pitchFamily="34" charset="0"/>
                      </a:endParaRPr>
                    </a:p>
                  </a:txBody>
                  <a:tcPr marL="0" marR="0" marT="0" marB="0">
                    <a:lnL w="12700" cap="flat" cmpd="sng" algn="ctr">
                      <a:solidFill>
                        <a:srgbClr val="00A650"/>
                      </a:solidFill>
                      <a:prstDash val="solid"/>
                      <a:round/>
                      <a:headEnd type="none" w="med" len="med"/>
                      <a:tailEnd type="none" w="med" len="med"/>
                    </a:lnL>
                    <a:lnR>
                      <a:noFill/>
                    </a:lnR>
                    <a:lnT>
                      <a:noFill/>
                    </a:lnT>
                    <a:lnB>
                      <a:noFill/>
                    </a:lnB>
                  </a:tcPr>
                </a:tc>
                <a:tc>
                  <a:txBody>
                    <a:bodyPr/>
                    <a:lstStyle/>
                    <a:p>
                      <a:pPr marL="0" marR="483235" algn="r">
                        <a:lnSpc>
                          <a:spcPts val="1350"/>
                        </a:lnSpc>
                        <a:spcBef>
                          <a:spcPts val="75"/>
                        </a:spcBef>
                        <a:spcAft>
                          <a:spcPts val="0"/>
                        </a:spcAft>
                      </a:pPr>
                      <a:r>
                        <a:rPr lang="en-US" sz="1700" b="0">
                          <a:solidFill>
                            <a:srgbClr val="231F20"/>
                          </a:solidFill>
                          <a:latin typeface="Calibri" pitchFamily="34" charset="0"/>
                          <a:ea typeface="Arial Black"/>
                          <a:cs typeface="Calibri" pitchFamily="34" charset="0"/>
                        </a:rPr>
                        <a:t>Dr.</a:t>
                      </a:r>
                      <a:endParaRPr lang="en-US" sz="1700" b="0">
                        <a:latin typeface="Calibri" pitchFamily="34" charset="0"/>
                        <a:ea typeface="Arial Black"/>
                        <a:cs typeface="Calibri" pitchFamily="34" charset="0"/>
                      </a:endParaRPr>
                    </a:p>
                  </a:txBody>
                  <a:tcPr marL="0" marR="0" marT="0" marB="0">
                    <a:lnL>
                      <a:noFill/>
                    </a:lnL>
                    <a:lnR w="12700" cap="flat" cmpd="sng" algn="ctr">
                      <a:solidFill>
                        <a:srgbClr val="40AD49"/>
                      </a:solidFill>
                      <a:prstDash val="solid"/>
                      <a:round/>
                      <a:headEnd type="none" w="med" len="med"/>
                      <a:tailEnd type="none" w="med" len="med"/>
                    </a:lnR>
                    <a:lnT>
                      <a:noFill/>
                    </a:lnT>
                    <a:lnB>
                      <a:noFill/>
                    </a:lnB>
                  </a:tcPr>
                </a:tc>
                <a:tc>
                  <a:txBody>
                    <a:bodyPr/>
                    <a:lstStyle/>
                    <a:p>
                      <a:pPr marL="50800" marR="0">
                        <a:lnSpc>
                          <a:spcPts val="1350"/>
                        </a:lnSpc>
                        <a:spcBef>
                          <a:spcPts val="75"/>
                        </a:spcBef>
                        <a:spcAft>
                          <a:spcPts val="0"/>
                        </a:spcAft>
                      </a:pPr>
                      <a:r>
                        <a:rPr lang="en-US" sz="1700" b="0">
                          <a:solidFill>
                            <a:srgbClr val="231F20"/>
                          </a:solidFill>
                          <a:latin typeface="Calibri" pitchFamily="34" charset="0"/>
                          <a:ea typeface="Arial Black"/>
                          <a:cs typeface="Calibri" pitchFamily="34" charset="0"/>
                        </a:rPr>
                        <a:t>1,000</a:t>
                      </a:r>
                      <a:endParaRPr lang="en-US" sz="1700" b="0">
                        <a:latin typeface="Calibri" pitchFamily="34" charset="0"/>
                        <a:ea typeface="Arial Black"/>
                        <a:cs typeface="Calibri" pitchFamily="34" charset="0"/>
                      </a:endParaRPr>
                    </a:p>
                  </a:txBody>
                  <a:tcPr marL="0" marR="0" marT="0" marB="0">
                    <a:lnL w="12700" cap="flat" cmpd="sng" algn="ctr">
                      <a:solidFill>
                        <a:srgbClr val="40AD49"/>
                      </a:solidFill>
                      <a:prstDash val="solid"/>
                      <a:round/>
                      <a:headEnd type="none" w="med" len="med"/>
                      <a:tailEnd type="none" w="med" len="med"/>
                    </a:lnL>
                    <a:lnR w="12700" cap="flat" cmpd="sng" algn="ctr">
                      <a:solidFill>
                        <a:srgbClr val="40AD49"/>
                      </a:solidFill>
                      <a:prstDash val="solid"/>
                      <a:round/>
                      <a:headEnd type="none" w="med" len="med"/>
                      <a:tailEnd type="none" w="med" len="med"/>
                    </a:lnR>
                    <a:lnT>
                      <a:noFill/>
                    </a:lnT>
                    <a:lnB>
                      <a:noFill/>
                    </a:lnB>
                  </a:tcPr>
                </a:tc>
                <a:tc>
                  <a:txBody>
                    <a:bodyPr/>
                    <a:lstStyle/>
                    <a:p>
                      <a:pPr marL="0" marR="0">
                        <a:spcBef>
                          <a:spcPts val="0"/>
                        </a:spcBef>
                        <a:spcAft>
                          <a:spcPts val="0"/>
                        </a:spcAft>
                      </a:pPr>
                      <a:endParaRPr lang="en-US" sz="1700" b="0">
                        <a:latin typeface="Calibri" pitchFamily="34" charset="0"/>
                        <a:ea typeface="Arial Black"/>
                        <a:cs typeface="Calibri" pitchFamily="34" charset="0"/>
                      </a:endParaRPr>
                    </a:p>
                  </a:txBody>
                  <a:tcPr marL="0" marR="0" marT="0" marB="0">
                    <a:lnL w="12700" cap="flat" cmpd="sng" algn="ctr">
                      <a:solidFill>
                        <a:srgbClr val="40AD49"/>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a:noFill/>
                    </a:lnB>
                  </a:tcPr>
                </a:tc>
              </a:tr>
              <a:tr h="312834">
                <a:tc>
                  <a:txBody>
                    <a:bodyPr/>
                    <a:lstStyle/>
                    <a:p>
                      <a:pPr marL="294005" marR="0">
                        <a:lnSpc>
                          <a:spcPts val="1375"/>
                        </a:lnSpc>
                        <a:spcBef>
                          <a:spcPts val="75"/>
                        </a:spcBef>
                        <a:spcAft>
                          <a:spcPts val="0"/>
                        </a:spcAft>
                      </a:pPr>
                      <a:r>
                        <a:rPr lang="en-US" sz="1700" b="0" dirty="0">
                          <a:solidFill>
                            <a:srgbClr val="231F20"/>
                          </a:solidFill>
                          <a:latin typeface="Calibri" pitchFamily="34" charset="0"/>
                          <a:ea typeface="Arial Black"/>
                          <a:cs typeface="Calibri" pitchFamily="34" charset="0"/>
                        </a:rPr>
                        <a:t>To Kolkata Branch A/c</a:t>
                      </a:r>
                      <a:endParaRPr lang="en-US" sz="1700" b="0" dirty="0">
                        <a:latin typeface="Calibri" pitchFamily="34" charset="0"/>
                        <a:ea typeface="Arial Black"/>
                        <a:cs typeface="Calibri" pitchFamily="34" charset="0"/>
                      </a:endParaRPr>
                    </a:p>
                  </a:txBody>
                  <a:tcPr marL="0" marR="0" marT="0" marB="0">
                    <a:lnL w="12700" cap="flat" cmpd="sng" algn="ctr">
                      <a:solidFill>
                        <a:srgbClr val="00A650"/>
                      </a:solidFill>
                      <a:prstDash val="solid"/>
                      <a:round/>
                      <a:headEnd type="none" w="med" len="med"/>
                      <a:tailEnd type="none" w="med" len="med"/>
                    </a:lnL>
                    <a:lnR>
                      <a:noFill/>
                    </a:lnR>
                    <a:lnT>
                      <a:noFill/>
                    </a:lnT>
                    <a:lnB w="12700" cap="flat" cmpd="sng" algn="ctr">
                      <a:solidFill>
                        <a:srgbClr val="00A650"/>
                      </a:solidFill>
                      <a:prstDash val="solid"/>
                      <a:round/>
                      <a:headEnd type="none" w="med" len="med"/>
                      <a:tailEnd type="none" w="med" len="med"/>
                    </a:lnB>
                  </a:tcPr>
                </a:tc>
                <a:tc>
                  <a:txBody>
                    <a:bodyPr/>
                    <a:lstStyle/>
                    <a:p>
                      <a:pPr marL="0" marR="0">
                        <a:spcBef>
                          <a:spcPts val="0"/>
                        </a:spcBef>
                        <a:spcAft>
                          <a:spcPts val="0"/>
                        </a:spcAft>
                      </a:pPr>
                      <a:endParaRPr lang="en-US" sz="1700" b="0" dirty="0">
                        <a:latin typeface="Calibri" pitchFamily="34" charset="0"/>
                        <a:ea typeface="Arial Black"/>
                        <a:cs typeface="Calibri" pitchFamily="34" charset="0"/>
                      </a:endParaRPr>
                    </a:p>
                  </a:txBody>
                  <a:tcPr marL="0" marR="0" marT="0" marB="0">
                    <a:lnL>
                      <a:noFill/>
                    </a:lnL>
                    <a:lnR w="12700" cap="flat" cmpd="sng" algn="ctr">
                      <a:solidFill>
                        <a:srgbClr val="40AD49"/>
                      </a:solidFill>
                      <a:prstDash val="solid"/>
                      <a:round/>
                      <a:headEnd type="none" w="med" len="med"/>
                      <a:tailEnd type="none" w="med" len="med"/>
                    </a:lnR>
                    <a:lnT>
                      <a:noFill/>
                    </a:lnT>
                    <a:lnB w="12700" cap="flat" cmpd="sng" algn="ctr">
                      <a:solidFill>
                        <a:srgbClr val="00A650"/>
                      </a:solidFill>
                      <a:prstDash val="solid"/>
                      <a:round/>
                      <a:headEnd type="none" w="med" len="med"/>
                      <a:tailEnd type="none" w="med" len="med"/>
                    </a:lnB>
                  </a:tcPr>
                </a:tc>
                <a:tc>
                  <a:txBody>
                    <a:bodyPr/>
                    <a:lstStyle/>
                    <a:p>
                      <a:pPr marL="0" marR="0">
                        <a:spcBef>
                          <a:spcPts val="0"/>
                        </a:spcBef>
                        <a:spcAft>
                          <a:spcPts val="0"/>
                        </a:spcAft>
                      </a:pPr>
                      <a:endParaRPr lang="en-US" sz="1700" b="0">
                        <a:latin typeface="Calibri" pitchFamily="34" charset="0"/>
                        <a:ea typeface="Arial Black"/>
                        <a:cs typeface="Calibri" pitchFamily="34" charset="0"/>
                      </a:endParaRPr>
                    </a:p>
                  </a:txBody>
                  <a:tcPr marL="0" marR="0" marT="0" marB="0">
                    <a:lnL w="12700" cap="flat" cmpd="sng" algn="ctr">
                      <a:solidFill>
                        <a:srgbClr val="40AD49"/>
                      </a:solidFill>
                      <a:prstDash val="solid"/>
                      <a:round/>
                      <a:headEnd type="none" w="med" len="med"/>
                      <a:tailEnd type="none" w="med" len="med"/>
                    </a:lnL>
                    <a:lnR w="12700" cap="flat" cmpd="sng" algn="ctr">
                      <a:solidFill>
                        <a:srgbClr val="40AD49"/>
                      </a:solidFill>
                      <a:prstDash val="solid"/>
                      <a:round/>
                      <a:headEnd type="none" w="med" len="med"/>
                      <a:tailEnd type="none" w="med" len="med"/>
                    </a:lnR>
                    <a:lnT>
                      <a:noFill/>
                    </a:lnT>
                    <a:lnB w="12700" cap="flat" cmpd="sng" algn="ctr">
                      <a:solidFill>
                        <a:srgbClr val="00A650"/>
                      </a:solidFill>
                      <a:prstDash val="solid"/>
                      <a:round/>
                      <a:headEnd type="none" w="med" len="med"/>
                      <a:tailEnd type="none" w="med" len="med"/>
                    </a:lnB>
                  </a:tcPr>
                </a:tc>
                <a:tc>
                  <a:txBody>
                    <a:bodyPr/>
                    <a:lstStyle/>
                    <a:p>
                      <a:pPr marL="50800" marR="0">
                        <a:lnSpc>
                          <a:spcPts val="1375"/>
                        </a:lnSpc>
                        <a:spcBef>
                          <a:spcPts val="75"/>
                        </a:spcBef>
                        <a:spcAft>
                          <a:spcPts val="0"/>
                        </a:spcAft>
                      </a:pPr>
                      <a:r>
                        <a:rPr lang="en-US" sz="1700" b="0" dirty="0">
                          <a:solidFill>
                            <a:srgbClr val="231F20"/>
                          </a:solidFill>
                          <a:latin typeface="Calibri" pitchFamily="34" charset="0"/>
                          <a:ea typeface="Arial Black"/>
                          <a:cs typeface="Calibri" pitchFamily="34" charset="0"/>
                        </a:rPr>
                        <a:t>1,000</a:t>
                      </a:r>
                      <a:endParaRPr lang="en-US" sz="1700" b="0" dirty="0">
                        <a:latin typeface="Calibri" pitchFamily="34" charset="0"/>
                        <a:ea typeface="Arial Black"/>
                        <a:cs typeface="Calibri" pitchFamily="34" charset="0"/>
                      </a:endParaRPr>
                    </a:p>
                  </a:txBody>
                  <a:tcPr marL="0" marR="0" marT="0" marB="0">
                    <a:lnL w="12700" cap="flat" cmpd="sng" algn="ctr">
                      <a:solidFill>
                        <a:srgbClr val="40AD49"/>
                      </a:solidFill>
                      <a:prstDash val="solid"/>
                      <a:round/>
                      <a:headEnd type="none" w="med" len="med"/>
                      <a:tailEnd type="none" w="med" len="med"/>
                    </a:lnL>
                    <a:lnR w="12700" cap="flat" cmpd="sng" algn="ctr">
                      <a:solidFill>
                        <a:srgbClr val="00A650"/>
                      </a:solidFill>
                      <a:prstDash val="solid"/>
                      <a:round/>
                      <a:headEnd type="none" w="med" len="med"/>
                      <a:tailEnd type="none" w="med" len="med"/>
                    </a:lnR>
                    <a:lnT>
                      <a:noFill/>
                    </a:lnT>
                    <a:lnB w="12700" cap="flat" cmpd="sng" algn="ctr">
                      <a:solidFill>
                        <a:srgbClr val="00A650"/>
                      </a:solidFill>
                      <a:prstDash val="solid"/>
                      <a:round/>
                      <a:headEnd type="none" w="med" len="med"/>
                      <a:tailEnd type="none" w="med" len="med"/>
                    </a:lnB>
                  </a:tcPr>
                </a:tc>
              </a:tr>
            </a:tbl>
          </a:graphicData>
        </a:graphic>
      </p:graphicFrame>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z="1000" smtClean="0"/>
              <a:pPr>
                <a:defRPr/>
              </a:pPr>
              <a:t>8</a:t>
            </a:fld>
            <a:endParaRPr lang="en-US" sz="1000" dirty="0"/>
          </a:p>
        </p:txBody>
      </p:sp>
      <p:sp>
        <p:nvSpPr>
          <p:cNvPr id="4" name="Rectangle 3"/>
          <p:cNvSpPr/>
          <p:nvPr/>
        </p:nvSpPr>
        <p:spPr>
          <a:xfrm>
            <a:off x="381000" y="373082"/>
            <a:ext cx="8458200" cy="6247864"/>
          </a:xfrm>
          <a:prstGeom prst="rect">
            <a:avLst/>
          </a:prstGeom>
        </p:spPr>
        <p:txBody>
          <a:bodyPr wrap="square">
            <a:spAutoFit/>
          </a:bodyPr>
          <a:lstStyle/>
          <a:p>
            <a:pPr algn="just"/>
            <a:r>
              <a:rPr lang="en-US" sz="2200" b="1" dirty="0" smtClean="0">
                <a:solidFill>
                  <a:srgbClr val="FF0000"/>
                </a:solidFill>
                <a:latin typeface="Calibri" pitchFamily="34" charset="0"/>
                <a:cs typeface="Calibri" pitchFamily="34" charset="0"/>
              </a:rPr>
              <a:t>INCORPORATION </a:t>
            </a:r>
            <a:r>
              <a:rPr lang="en-US" sz="2200" b="1" dirty="0" smtClean="0">
                <a:solidFill>
                  <a:srgbClr val="FF0000"/>
                </a:solidFill>
                <a:latin typeface="Calibri" pitchFamily="34" charset="0"/>
                <a:cs typeface="Calibri" pitchFamily="34" charset="0"/>
              </a:rPr>
              <a:t>OF BRANCH BALANCE IN HEAD OFFICE </a:t>
            </a:r>
            <a:r>
              <a:rPr lang="en-US" sz="2200" b="1" dirty="0" smtClean="0">
                <a:solidFill>
                  <a:srgbClr val="FF0000"/>
                </a:solidFill>
                <a:latin typeface="Calibri" pitchFamily="34" charset="0"/>
                <a:cs typeface="Calibri" pitchFamily="34" charset="0"/>
              </a:rPr>
              <a:t>BOOKS:</a:t>
            </a:r>
          </a:p>
          <a:p>
            <a:pPr algn="just">
              <a:lnSpc>
                <a:spcPct val="50000"/>
              </a:lnSpc>
            </a:pPr>
            <a:endParaRPr lang="en-US" b="1" dirty="0" smtClean="0">
              <a:latin typeface="Calibri" pitchFamily="34" charset="0"/>
              <a:cs typeface="Calibri" pitchFamily="34" charset="0"/>
            </a:endParaRPr>
          </a:p>
          <a:p>
            <a:pPr algn="just"/>
            <a:r>
              <a:rPr lang="en-US" dirty="0" smtClean="0">
                <a:latin typeface="Calibri" pitchFamily="34" charset="0"/>
                <a:cs typeface="Calibri" pitchFamily="34" charset="0"/>
              </a:rPr>
              <a:t>The method that will be adopted for incorporating the trading result of the branch with that of the head office would depend on whether it is desired to prepare separate Profit &amp; Loss Account and Balance Sheet of the branch and the Head Office or consolidated statement of account of both branch and head office</a:t>
            </a:r>
            <a:r>
              <a:rPr lang="en-US" dirty="0" smtClean="0">
                <a:latin typeface="Calibri" pitchFamily="34" charset="0"/>
                <a:cs typeface="Calibri" pitchFamily="34" charset="0"/>
              </a:rPr>
              <a:t>.</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In the first-mentioned case, the amount of profit or loss shown by the Profit &amp; Loss Account of the branch only will be transferred to Head office Account in the branch books and a converse entry will be passed in the Head Office books by debit to the Branch Account. This method has already been illustrated above. In such a case, not only the Profit &amp; Loss Account of the branch and that of the head office would be prepared separately but also there would be separate Balance Sheet for the branch and the head office. The branch Balance Sheet would show the amount advanced by the head office to it, as capital. In the head office Balance Sheet, the same amount would be shown as an advance to the branch</a:t>
            </a:r>
            <a:r>
              <a:rPr lang="en-US" dirty="0" smtClean="0">
                <a:latin typeface="Calibri" pitchFamily="34" charset="0"/>
                <a:cs typeface="Calibri" pitchFamily="34" charset="0"/>
              </a:rPr>
              <a:t>.</a:t>
            </a:r>
          </a:p>
          <a:p>
            <a:pPr algn="just">
              <a:lnSpc>
                <a:spcPct val="50000"/>
              </a:lnSpc>
            </a:pPr>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If however, it is desired to prepare a consolidated Profit &amp; Loss Account and Balance Sheet, individual balances of all the revenue accounts would be separately transferred to the Head Office Account by debit or credit in the branch books and the converse entries would be passed in the head office books. The effect thereof will be similar to the amount of net profit or loss of the branch having been transferred since it would be composed of the balances that have been transferred.</a:t>
            </a:r>
          </a:p>
        </p:txBody>
      </p:sp>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z="1000" smtClean="0"/>
              <a:pPr>
                <a:defRPr/>
              </a:pPr>
              <a:t>9</a:t>
            </a:fld>
            <a:endParaRPr lang="en-US" sz="1000" dirty="0"/>
          </a:p>
        </p:txBody>
      </p:sp>
      <p:sp>
        <p:nvSpPr>
          <p:cNvPr id="4" name="Rectangle 3"/>
          <p:cNvSpPr/>
          <p:nvPr/>
        </p:nvSpPr>
        <p:spPr>
          <a:xfrm>
            <a:off x="381000" y="373082"/>
            <a:ext cx="8458200" cy="6186309"/>
          </a:xfrm>
          <a:prstGeom prst="rect">
            <a:avLst/>
          </a:prstGeom>
        </p:spPr>
        <p:txBody>
          <a:bodyPr wrap="square">
            <a:spAutoFit/>
          </a:bodyPr>
          <a:lstStyle/>
          <a:p>
            <a:pPr algn="just"/>
            <a:r>
              <a:rPr lang="en-US" dirty="0" smtClean="0">
                <a:latin typeface="Calibri" pitchFamily="34" charset="0"/>
                <a:cs typeface="Calibri" pitchFamily="34" charset="0"/>
              </a:rPr>
              <a:t>In case it is also desired that consolidated balance sheet of the branch and the head office should be prepared, it will also be necessary to transfer the balance of assets and liabilities of the branch to the head office. The adjusting entries that would be passed in this respect are shown below:</a:t>
            </a:r>
          </a:p>
          <a:p>
            <a:pPr lvl="1" algn="just"/>
            <a:endParaRPr lang="en-US" dirty="0" smtClean="0">
              <a:latin typeface="Calibri" pitchFamily="34" charset="0"/>
              <a:cs typeface="Calibri" pitchFamily="34" charset="0"/>
            </a:endParaRPr>
          </a:p>
          <a:p>
            <a:pPr lvl="1" algn="just"/>
            <a:r>
              <a:rPr lang="en-US" dirty="0" smtClean="0">
                <a:latin typeface="Calibri" pitchFamily="34" charset="0"/>
                <a:cs typeface="Calibri" pitchFamily="34" charset="0"/>
              </a:rPr>
              <a:t>a</a:t>
            </a:r>
            <a:r>
              <a:rPr lang="en-US" dirty="0" smtClean="0">
                <a:latin typeface="Calibri" pitchFamily="34" charset="0"/>
                <a:cs typeface="Calibri" pitchFamily="34" charset="0"/>
              </a:rPr>
              <a:t>) 	Head Office Account	Dr.</a:t>
            </a:r>
          </a:p>
          <a:p>
            <a:pPr algn="just"/>
            <a:r>
              <a:rPr lang="en-US" dirty="0" smtClean="0">
                <a:latin typeface="Calibri" pitchFamily="34" charset="0"/>
                <a:cs typeface="Calibri" pitchFamily="34" charset="0"/>
              </a:rPr>
              <a:t>		To Asset (individual) Account</a:t>
            </a:r>
          </a:p>
          <a:p>
            <a:pPr lvl="1" algn="just"/>
            <a:r>
              <a:rPr lang="en-US" dirty="0" smtClean="0">
                <a:latin typeface="Calibri" pitchFamily="34" charset="0"/>
                <a:cs typeface="Calibri" pitchFamily="34" charset="0"/>
              </a:rPr>
              <a:t>b) 	(Individual) Liability Account	Dr. </a:t>
            </a:r>
          </a:p>
          <a:p>
            <a:pPr lvl="1" algn="just"/>
            <a:r>
              <a:rPr lang="en-US" dirty="0" smtClean="0">
                <a:latin typeface="Calibri" pitchFamily="34" charset="0"/>
                <a:cs typeface="Calibri" pitchFamily="34" charset="0"/>
              </a:rPr>
              <a:t>		To Head Office </a:t>
            </a:r>
            <a:r>
              <a:rPr lang="en-US" dirty="0" smtClean="0">
                <a:latin typeface="Calibri" pitchFamily="34" charset="0"/>
                <a:cs typeface="Calibri" pitchFamily="34" charset="0"/>
              </a:rPr>
              <a:t>Account</a:t>
            </a:r>
          </a:p>
          <a:p>
            <a:pPr lvl="1"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Converse entries are passed in the head office books</a:t>
            </a:r>
            <a:r>
              <a:rPr lang="en-US" dirty="0" smtClean="0">
                <a:latin typeface="Calibri" pitchFamily="34" charset="0"/>
                <a:cs typeface="Calibri" pitchFamily="34" charset="0"/>
              </a:rPr>
              <a:t>.</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It is obvious that after afore-mentioned entries have been passed, the Branch Account in the Head Office books and Head Office Account in the branch books will be closed and it will be necessary to restart them at the beginning of the next year.</a:t>
            </a:r>
          </a:p>
          <a:p>
            <a:pPr algn="just"/>
            <a:r>
              <a:rPr lang="en-US" dirty="0" smtClean="0">
                <a:latin typeface="Calibri" pitchFamily="34" charset="0"/>
                <a:cs typeface="Calibri" pitchFamily="34" charset="0"/>
              </a:rPr>
              <a:t>In consequence, at the beginning of the following year, the under-mentioned entry is recorded by the branch</a:t>
            </a:r>
            <a:r>
              <a:rPr lang="en-US" dirty="0" smtClean="0">
                <a:latin typeface="Calibri" pitchFamily="34" charset="0"/>
                <a:cs typeface="Calibri" pitchFamily="34" charset="0"/>
              </a:rPr>
              <a:t>:</a:t>
            </a:r>
          </a:p>
          <a:p>
            <a:pPr algn="just"/>
            <a:endParaRPr lang="en-US" dirty="0" smtClean="0">
              <a:latin typeface="Calibri" pitchFamily="34" charset="0"/>
              <a:cs typeface="Calibri" pitchFamily="34" charset="0"/>
            </a:endParaRPr>
          </a:p>
          <a:p>
            <a:pPr algn="just"/>
            <a:r>
              <a:rPr lang="en-US" dirty="0" smtClean="0">
                <a:latin typeface="Calibri" pitchFamily="34" charset="0"/>
                <a:cs typeface="Calibri" pitchFamily="34" charset="0"/>
              </a:rPr>
              <a:t>	Asset </a:t>
            </a:r>
            <a:r>
              <a:rPr lang="en-US" dirty="0" smtClean="0">
                <a:latin typeface="Calibri" pitchFamily="34" charset="0"/>
                <a:cs typeface="Calibri" pitchFamily="34" charset="0"/>
              </a:rPr>
              <a:t>Account (In Detail)	Dr.</a:t>
            </a:r>
          </a:p>
          <a:p>
            <a:pPr algn="just"/>
            <a:r>
              <a:rPr lang="en-US" dirty="0" smtClean="0">
                <a:latin typeface="Calibri" pitchFamily="34" charset="0"/>
                <a:cs typeface="Calibri" pitchFamily="34" charset="0"/>
              </a:rPr>
              <a:t>		To </a:t>
            </a:r>
            <a:r>
              <a:rPr lang="en-US" dirty="0" smtClean="0">
                <a:latin typeface="Calibri" pitchFamily="34" charset="0"/>
                <a:cs typeface="Calibri" pitchFamily="34" charset="0"/>
              </a:rPr>
              <a:t>Liability Accounts (In Detail)</a:t>
            </a:r>
          </a:p>
          <a:p>
            <a:pPr algn="just"/>
            <a:r>
              <a:rPr lang="en-US" dirty="0" smtClean="0">
                <a:latin typeface="Calibri" pitchFamily="34" charset="0"/>
                <a:cs typeface="Calibri" pitchFamily="34" charset="0"/>
              </a:rPr>
              <a:t>		To </a:t>
            </a:r>
            <a:r>
              <a:rPr lang="en-US" dirty="0" smtClean="0">
                <a:latin typeface="Calibri" pitchFamily="34" charset="0"/>
                <a:cs typeface="Calibri" pitchFamily="34" charset="0"/>
              </a:rPr>
              <a:t>H.O. Account (The difference between assets and liabilities)</a:t>
            </a:r>
          </a:p>
          <a:p>
            <a:pPr algn="just"/>
            <a:endParaRPr lang="en-US" dirty="0" smtClean="0">
              <a:latin typeface="Calibri" pitchFamily="34" charset="0"/>
              <a:cs typeface="Calibri" pitchFamily="34" charset="0"/>
            </a:endParaRPr>
          </a:p>
        </p:txBody>
      </p:sp>
    </p:spTree>
  </p:cSld>
  <p:clrMapOvr>
    <a:masterClrMapping/>
  </p:clrMapOvr>
  <p:transition spd="slow">
    <p:wedg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4348</TotalTime>
  <Words>1175</Words>
  <Application>Microsoft Office PowerPoint</Application>
  <PresentationFormat>On-screen Show (4:3)</PresentationFormat>
  <Paragraphs>245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Equity</vt:lpstr>
      <vt:lpstr> WELCOME Class: B.Com – Part-1  Subject: Financial Accounting Topic: Branch Accounts – Accounting for Independent Branches  </vt:lpstr>
      <vt:lpstr>Slide 2</vt:lpstr>
      <vt:lpstr>Slide 3</vt:lpstr>
      <vt:lpstr>Slide 4</vt:lpstr>
      <vt:lpstr>Slide 5</vt:lpstr>
      <vt:lpstr>Slide 6</vt:lpstr>
      <vt:lpstr>Slide 7</vt:lpstr>
      <vt:lpstr>Slide 8</vt:lpstr>
      <vt:lpstr>Slide 9</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399</cp:revision>
  <dcterms:created xsi:type="dcterms:W3CDTF">2011-08-23T10:02:56Z</dcterms:created>
  <dcterms:modified xsi:type="dcterms:W3CDTF">2020-04-21T08:07:59Z</dcterms:modified>
</cp:coreProperties>
</file>